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68" r:id="rId6"/>
    <p:sldId id="272" r:id="rId7"/>
    <p:sldId id="262" r:id="rId8"/>
    <p:sldId id="273" r:id="rId9"/>
    <p:sldId id="261" r:id="rId10"/>
    <p:sldId id="300" r:id="rId11"/>
    <p:sldId id="306" r:id="rId12"/>
    <p:sldId id="280" r:id="rId13"/>
    <p:sldId id="281" r:id="rId14"/>
    <p:sldId id="307" r:id="rId15"/>
    <p:sldId id="282" r:id="rId16"/>
    <p:sldId id="283" r:id="rId17"/>
    <p:sldId id="292" r:id="rId18"/>
    <p:sldId id="263" r:id="rId19"/>
    <p:sldId id="294" r:id="rId20"/>
    <p:sldId id="301" r:id="rId21"/>
    <p:sldId id="299" r:id="rId22"/>
    <p:sldId id="303" r:id="rId23"/>
    <p:sldId id="304" r:id="rId24"/>
    <p:sldId id="305" r:id="rId25"/>
    <p:sldId id="289" r:id="rId26"/>
    <p:sldId id="290" r:id="rId27"/>
    <p:sldId id="302" r:id="rId28"/>
    <p:sldId id="275" r:id="rId29"/>
    <p:sldId id="265" r:id="rId30"/>
    <p:sldId id="291" r:id="rId31"/>
    <p:sldId id="288" r:id="rId32"/>
    <p:sldId id="2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552"/>
    <a:srgbClr val="F1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3920B-CA57-4531-8BA7-F30E21860F06}" v="2" dt="2026-02-19T11:19:48.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604"/>
  </p:normalViewPr>
  <p:slideViewPr>
    <p:cSldViewPr snapToGrid="0">
      <p:cViewPr varScale="1">
        <p:scale>
          <a:sx n="76" d="100"/>
          <a:sy n="76" d="100"/>
        </p:scale>
        <p:origin x="126"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eseman Matthew" userId="dcb59cf4-c64a-4dca-836c-b0300c88ab8d" providerId="ADAL" clId="{912A353E-AA81-4F6B-9BBF-68297B051901}"/>
    <pc:docChg chg="custSel modSld">
      <pc:chgData name="Cheeseman Matthew" userId="dcb59cf4-c64a-4dca-836c-b0300c88ab8d" providerId="ADAL" clId="{912A353E-AA81-4F6B-9BBF-68297B051901}" dt="2026-02-19T11:19:48.377" v="9"/>
      <pc:docMkLst>
        <pc:docMk/>
      </pc:docMkLst>
      <pc:sldChg chg="addSp delSp modSp mod delAnim modAnim">
        <pc:chgData name="Cheeseman Matthew" userId="dcb59cf4-c64a-4dca-836c-b0300c88ab8d" providerId="ADAL" clId="{912A353E-AA81-4F6B-9BBF-68297B051901}" dt="2026-02-19T11:19:48.377" v="9"/>
        <pc:sldMkLst>
          <pc:docMk/>
          <pc:sldMk cId="373175589" sldId="262"/>
        </pc:sldMkLst>
        <pc:spChg chg="add del mod">
          <ac:chgData name="Cheeseman Matthew" userId="dcb59cf4-c64a-4dca-836c-b0300c88ab8d" providerId="ADAL" clId="{912A353E-AA81-4F6B-9BBF-68297B051901}" dt="2026-02-19T11:19:14.229" v="8" actId="478"/>
          <ac:spMkLst>
            <pc:docMk/>
            <pc:sldMk cId="373175589" sldId="262"/>
            <ac:spMk id="2" creationId="{457152D6-7212-6BB2-D733-6B4564985CD0}"/>
          </ac:spMkLst>
        </pc:spChg>
        <pc:picChg chg="add mod">
          <ac:chgData name="Cheeseman Matthew" userId="dcb59cf4-c64a-4dca-836c-b0300c88ab8d" providerId="ADAL" clId="{912A353E-AA81-4F6B-9BBF-68297B051901}" dt="2026-02-19T11:19:48.377" v="9"/>
          <ac:picMkLst>
            <pc:docMk/>
            <pc:sldMk cId="373175589" sldId="262"/>
            <ac:picMk id="3" creationId="{7D8B9E8B-1218-6A1E-2A3F-C026436ED664}"/>
          </ac:picMkLst>
        </pc:picChg>
        <pc:picChg chg="del">
          <ac:chgData name="Cheeseman Matthew" userId="dcb59cf4-c64a-4dca-836c-b0300c88ab8d" providerId="ADAL" clId="{912A353E-AA81-4F6B-9BBF-68297B051901}" dt="2026-02-19T08:38:52.054" v="0" actId="478"/>
          <ac:picMkLst>
            <pc:docMk/>
            <pc:sldMk cId="373175589" sldId="262"/>
            <ac:picMk id="6" creationId="{056F1277-0668-956A-94C8-2F81454999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9934F-6087-4639-B8A0-FCFFBEC5B9C8}" type="datetimeFigureOut">
              <a:rPr lang="en-GB" smtClean="0"/>
              <a:t>19/02/2026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E74F6-D081-49FE-9754-74906552B6C2}" type="slidenum">
              <a:rPr lang="en-GB" smtClean="0"/>
              <a:t>‹#›</a:t>
            </a:fld>
            <a:endParaRPr lang="en-GB"/>
          </a:p>
        </p:txBody>
      </p:sp>
    </p:spTree>
    <p:extLst>
      <p:ext uri="{BB962C8B-B14F-4D97-AF65-F5344CB8AC3E}">
        <p14:creationId xmlns:p14="http://schemas.microsoft.com/office/powerpoint/2010/main" val="278147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4F24B0-65F2-BB42-ACA6-7DD165EC59A6}" type="slidenum">
              <a:rPr lang="en-US" smtClean="0"/>
              <a:t>3</a:t>
            </a:fld>
            <a:endParaRPr lang="en-US"/>
          </a:p>
        </p:txBody>
      </p:sp>
    </p:spTree>
    <p:extLst>
      <p:ext uri="{BB962C8B-B14F-4D97-AF65-F5344CB8AC3E}">
        <p14:creationId xmlns:p14="http://schemas.microsoft.com/office/powerpoint/2010/main" val="254934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FE74F6-D081-49FE-9754-74906552B6C2}" type="slidenum">
              <a:rPr lang="en-GB" smtClean="0"/>
              <a:t>15</a:t>
            </a:fld>
            <a:endParaRPr lang="en-GB"/>
          </a:p>
        </p:txBody>
      </p:sp>
    </p:spTree>
    <p:extLst>
      <p:ext uri="{BB962C8B-B14F-4D97-AF65-F5344CB8AC3E}">
        <p14:creationId xmlns:p14="http://schemas.microsoft.com/office/powerpoint/2010/main" val="25889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FE74F6-D081-49FE-9754-74906552B6C2}" type="slidenum">
              <a:rPr lang="en-GB" smtClean="0"/>
              <a:t>18</a:t>
            </a:fld>
            <a:endParaRPr lang="en-GB"/>
          </a:p>
        </p:txBody>
      </p:sp>
    </p:spTree>
    <p:extLst>
      <p:ext uri="{BB962C8B-B14F-4D97-AF65-F5344CB8AC3E}">
        <p14:creationId xmlns:p14="http://schemas.microsoft.com/office/powerpoint/2010/main" val="188937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4F24B0-65F2-BB42-ACA6-7DD165EC59A6}" type="slidenum">
              <a:rPr lang="en-US" smtClean="0"/>
              <a:t>25</a:t>
            </a:fld>
            <a:endParaRPr lang="en-US"/>
          </a:p>
        </p:txBody>
      </p:sp>
    </p:spTree>
    <p:extLst>
      <p:ext uri="{BB962C8B-B14F-4D97-AF65-F5344CB8AC3E}">
        <p14:creationId xmlns:p14="http://schemas.microsoft.com/office/powerpoint/2010/main" val="40935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4F24B0-65F2-BB42-ACA6-7DD165EC59A6}" type="slidenum">
              <a:rPr lang="en-US" smtClean="0"/>
              <a:t>29</a:t>
            </a:fld>
            <a:endParaRPr lang="en-US"/>
          </a:p>
        </p:txBody>
      </p:sp>
    </p:spTree>
    <p:extLst>
      <p:ext uri="{BB962C8B-B14F-4D97-AF65-F5344CB8AC3E}">
        <p14:creationId xmlns:p14="http://schemas.microsoft.com/office/powerpoint/2010/main" val="331343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41549-6F13-BF45-F686-5EB40D4449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E1F89C-3B59-3D2D-F62F-F8A4DEFEE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3EB4C9-A891-F87B-555D-6C31A1C91470}"/>
              </a:ext>
            </a:extLst>
          </p:cNvPr>
          <p:cNvSpPr>
            <a:spLocks noGrp="1"/>
          </p:cNvSpPr>
          <p:nvPr>
            <p:ph type="dt" sz="half" idx="10"/>
          </p:nvPr>
        </p:nvSpPr>
        <p:spPr/>
        <p:txBody>
          <a:bodyPr/>
          <a:lstStyle/>
          <a:p>
            <a:fld id="{3EDB39F7-E863-4054-9644-ED91BD541970}" type="datetimeFigureOut">
              <a:rPr lang="en-GB" smtClean="0"/>
              <a:t>19/02/2026</a:t>
            </a:fld>
            <a:endParaRPr lang="en-GB"/>
          </a:p>
        </p:txBody>
      </p:sp>
      <p:sp>
        <p:nvSpPr>
          <p:cNvPr id="5" name="Footer Placeholder 4">
            <a:extLst>
              <a:ext uri="{FF2B5EF4-FFF2-40B4-BE49-F238E27FC236}">
                <a16:creationId xmlns:a16="http://schemas.microsoft.com/office/drawing/2014/main" id="{C8ED193A-33E8-96E7-52F7-58FE45EFCD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66E0B1-BC73-1CF9-4763-04953038FFE6}"/>
              </a:ext>
            </a:extLst>
          </p:cNvPr>
          <p:cNvSpPr>
            <a:spLocks noGrp="1"/>
          </p:cNvSpPr>
          <p:nvPr>
            <p:ph type="sldNum" sz="quarter" idx="12"/>
          </p:nvPr>
        </p:nvSpPr>
        <p:spPr/>
        <p:txBody>
          <a:bodyPr/>
          <a:lstStyle/>
          <a:p>
            <a:fld id="{DAA87C27-04CA-495F-9F8F-D6BCDC979612}" type="slidenum">
              <a:rPr lang="en-GB" smtClean="0"/>
              <a:t>‹#›</a:t>
            </a:fld>
            <a:endParaRPr lang="en-GB"/>
          </a:p>
        </p:txBody>
      </p:sp>
    </p:spTree>
    <p:extLst>
      <p:ext uri="{BB962C8B-B14F-4D97-AF65-F5344CB8AC3E}">
        <p14:creationId xmlns:p14="http://schemas.microsoft.com/office/powerpoint/2010/main" val="260713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17A2-A5AF-E46A-CF40-6E55D81829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D75EC8-71F0-9FB3-44D2-4C613610A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68ACA3-9B1F-DC41-FC71-3D5E61D3135D}"/>
              </a:ext>
            </a:extLst>
          </p:cNvPr>
          <p:cNvSpPr>
            <a:spLocks noGrp="1"/>
          </p:cNvSpPr>
          <p:nvPr>
            <p:ph type="dt" sz="half" idx="10"/>
          </p:nvPr>
        </p:nvSpPr>
        <p:spPr/>
        <p:txBody>
          <a:bodyPr/>
          <a:lstStyle/>
          <a:p>
            <a:fld id="{3EDB39F7-E863-4054-9644-ED91BD541970}" type="datetimeFigureOut">
              <a:rPr lang="en-GB" smtClean="0"/>
              <a:t>19/02/2026</a:t>
            </a:fld>
            <a:endParaRPr lang="en-GB"/>
          </a:p>
        </p:txBody>
      </p:sp>
      <p:sp>
        <p:nvSpPr>
          <p:cNvPr id="5" name="Footer Placeholder 4">
            <a:extLst>
              <a:ext uri="{FF2B5EF4-FFF2-40B4-BE49-F238E27FC236}">
                <a16:creationId xmlns:a16="http://schemas.microsoft.com/office/drawing/2014/main" id="{46D14D83-F42A-03B3-B11F-2BD8CE68F9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46BA88-FA4C-076D-E104-3937C7E32F5D}"/>
              </a:ext>
            </a:extLst>
          </p:cNvPr>
          <p:cNvSpPr>
            <a:spLocks noGrp="1"/>
          </p:cNvSpPr>
          <p:nvPr>
            <p:ph type="sldNum" sz="quarter" idx="12"/>
          </p:nvPr>
        </p:nvSpPr>
        <p:spPr/>
        <p:txBody>
          <a:bodyPr/>
          <a:lstStyle/>
          <a:p>
            <a:fld id="{DAA87C27-04CA-495F-9F8F-D6BCDC979612}" type="slidenum">
              <a:rPr lang="en-GB" smtClean="0"/>
              <a:t>‹#›</a:t>
            </a:fld>
            <a:endParaRPr lang="en-GB"/>
          </a:p>
        </p:txBody>
      </p:sp>
    </p:spTree>
    <p:extLst>
      <p:ext uri="{BB962C8B-B14F-4D97-AF65-F5344CB8AC3E}">
        <p14:creationId xmlns:p14="http://schemas.microsoft.com/office/powerpoint/2010/main" val="198830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7C8FAD-B36F-A72B-B128-04BCF7347D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42F1EA-FAEB-B73E-1456-FCE217C089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54FF47-03AB-0311-DD14-48FF14917906}"/>
              </a:ext>
            </a:extLst>
          </p:cNvPr>
          <p:cNvSpPr>
            <a:spLocks noGrp="1"/>
          </p:cNvSpPr>
          <p:nvPr>
            <p:ph type="dt" sz="half" idx="10"/>
          </p:nvPr>
        </p:nvSpPr>
        <p:spPr/>
        <p:txBody>
          <a:bodyPr/>
          <a:lstStyle/>
          <a:p>
            <a:fld id="{3EDB39F7-E863-4054-9644-ED91BD541970}" type="datetimeFigureOut">
              <a:rPr lang="en-GB" smtClean="0"/>
              <a:t>19/02/2026</a:t>
            </a:fld>
            <a:endParaRPr lang="en-GB"/>
          </a:p>
        </p:txBody>
      </p:sp>
      <p:sp>
        <p:nvSpPr>
          <p:cNvPr id="5" name="Footer Placeholder 4">
            <a:extLst>
              <a:ext uri="{FF2B5EF4-FFF2-40B4-BE49-F238E27FC236}">
                <a16:creationId xmlns:a16="http://schemas.microsoft.com/office/drawing/2014/main" id="{8397D2D8-3602-ED42-6350-92CA50A908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6F636D-17AD-87F7-02F7-77650A7B8E23}"/>
              </a:ext>
            </a:extLst>
          </p:cNvPr>
          <p:cNvSpPr>
            <a:spLocks noGrp="1"/>
          </p:cNvSpPr>
          <p:nvPr>
            <p:ph type="sldNum" sz="quarter" idx="12"/>
          </p:nvPr>
        </p:nvSpPr>
        <p:spPr/>
        <p:txBody>
          <a:bodyPr/>
          <a:lstStyle/>
          <a:p>
            <a:fld id="{DAA87C27-04CA-495F-9F8F-D6BCDC979612}" type="slidenum">
              <a:rPr lang="en-GB" smtClean="0"/>
              <a:t>‹#›</a:t>
            </a:fld>
            <a:endParaRPr lang="en-GB"/>
          </a:p>
        </p:txBody>
      </p:sp>
    </p:spTree>
    <p:extLst>
      <p:ext uri="{BB962C8B-B14F-4D97-AF65-F5344CB8AC3E}">
        <p14:creationId xmlns:p14="http://schemas.microsoft.com/office/powerpoint/2010/main" val="138571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9732-A020-39FB-141A-82FC8D65AE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590698-6D79-68D3-CF66-17281726D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A0605E-B75C-AFA1-DDF0-0BD14C9EA734}"/>
              </a:ext>
            </a:extLst>
          </p:cNvPr>
          <p:cNvSpPr>
            <a:spLocks noGrp="1"/>
          </p:cNvSpPr>
          <p:nvPr>
            <p:ph type="dt" sz="half" idx="10"/>
          </p:nvPr>
        </p:nvSpPr>
        <p:spPr/>
        <p:txBody>
          <a:bodyPr/>
          <a:lstStyle/>
          <a:p>
            <a:fld id="{3EDB39F7-E863-4054-9644-ED91BD541970}" type="datetimeFigureOut">
              <a:rPr lang="en-GB" smtClean="0"/>
              <a:t>19/02/2026</a:t>
            </a:fld>
            <a:endParaRPr lang="en-GB"/>
          </a:p>
        </p:txBody>
      </p:sp>
      <p:sp>
        <p:nvSpPr>
          <p:cNvPr id="5" name="Footer Placeholder 4">
            <a:extLst>
              <a:ext uri="{FF2B5EF4-FFF2-40B4-BE49-F238E27FC236}">
                <a16:creationId xmlns:a16="http://schemas.microsoft.com/office/drawing/2014/main" id="{8E667CEF-C632-2D31-4C62-FA5ADE123F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76DAE4-7A65-3386-EEBA-8454C93A097F}"/>
              </a:ext>
            </a:extLst>
          </p:cNvPr>
          <p:cNvSpPr>
            <a:spLocks noGrp="1"/>
          </p:cNvSpPr>
          <p:nvPr>
            <p:ph type="sldNum" sz="quarter" idx="12"/>
          </p:nvPr>
        </p:nvSpPr>
        <p:spPr/>
        <p:txBody>
          <a:bodyPr/>
          <a:lstStyle/>
          <a:p>
            <a:fld id="{DAA87C27-04CA-495F-9F8F-D6BCDC979612}" type="slidenum">
              <a:rPr lang="en-GB" smtClean="0"/>
              <a:t>‹#›</a:t>
            </a:fld>
            <a:endParaRPr lang="en-GB"/>
          </a:p>
        </p:txBody>
      </p:sp>
    </p:spTree>
    <p:extLst>
      <p:ext uri="{BB962C8B-B14F-4D97-AF65-F5344CB8AC3E}">
        <p14:creationId xmlns:p14="http://schemas.microsoft.com/office/powerpoint/2010/main" val="312596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D7A75-19BD-2954-D70F-9625DBDCF1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1A5614-CD88-1A01-56CA-25A074121E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227AF5-4204-10E4-A879-D7CB15B2BB78}"/>
              </a:ext>
            </a:extLst>
          </p:cNvPr>
          <p:cNvSpPr>
            <a:spLocks noGrp="1"/>
          </p:cNvSpPr>
          <p:nvPr>
            <p:ph type="dt" sz="half" idx="10"/>
          </p:nvPr>
        </p:nvSpPr>
        <p:spPr/>
        <p:txBody>
          <a:bodyPr/>
          <a:lstStyle/>
          <a:p>
            <a:fld id="{3EDB39F7-E863-4054-9644-ED91BD541970}" type="datetimeFigureOut">
              <a:rPr lang="en-GB" smtClean="0"/>
              <a:t>19/02/2026</a:t>
            </a:fld>
            <a:endParaRPr lang="en-GB"/>
          </a:p>
        </p:txBody>
      </p:sp>
      <p:sp>
        <p:nvSpPr>
          <p:cNvPr id="5" name="Footer Placeholder 4">
            <a:extLst>
              <a:ext uri="{FF2B5EF4-FFF2-40B4-BE49-F238E27FC236}">
                <a16:creationId xmlns:a16="http://schemas.microsoft.com/office/drawing/2014/main" id="{04EC1552-EF88-E127-BB05-EDDD443332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036CE-6EE7-F683-0DEB-EB79A03831EE}"/>
              </a:ext>
            </a:extLst>
          </p:cNvPr>
          <p:cNvSpPr>
            <a:spLocks noGrp="1"/>
          </p:cNvSpPr>
          <p:nvPr>
            <p:ph type="sldNum" sz="quarter" idx="12"/>
          </p:nvPr>
        </p:nvSpPr>
        <p:spPr/>
        <p:txBody>
          <a:bodyPr/>
          <a:lstStyle/>
          <a:p>
            <a:fld id="{DAA87C27-04CA-495F-9F8F-D6BCDC979612}" type="slidenum">
              <a:rPr lang="en-GB" smtClean="0"/>
              <a:t>‹#›</a:t>
            </a:fld>
            <a:endParaRPr lang="en-GB"/>
          </a:p>
        </p:txBody>
      </p:sp>
    </p:spTree>
    <p:extLst>
      <p:ext uri="{BB962C8B-B14F-4D97-AF65-F5344CB8AC3E}">
        <p14:creationId xmlns:p14="http://schemas.microsoft.com/office/powerpoint/2010/main" val="151009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B262-213E-EA2E-0CFA-81C4CD80FE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8DDAEF-C39C-A2C5-3DD1-C09E217929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A2830C-3B20-4554-0D4E-7041F57A70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524F4F-7E6B-0F95-A96D-18F59DE3866E}"/>
              </a:ext>
            </a:extLst>
          </p:cNvPr>
          <p:cNvSpPr>
            <a:spLocks noGrp="1"/>
          </p:cNvSpPr>
          <p:nvPr>
            <p:ph type="dt" sz="half" idx="10"/>
          </p:nvPr>
        </p:nvSpPr>
        <p:spPr/>
        <p:txBody>
          <a:bodyPr/>
          <a:lstStyle/>
          <a:p>
            <a:fld id="{3EDB39F7-E863-4054-9644-ED91BD541970}" type="datetimeFigureOut">
              <a:rPr lang="en-GB" smtClean="0"/>
              <a:t>19/02/2026</a:t>
            </a:fld>
            <a:endParaRPr lang="en-GB"/>
          </a:p>
        </p:txBody>
      </p:sp>
      <p:sp>
        <p:nvSpPr>
          <p:cNvPr id="6" name="Footer Placeholder 5">
            <a:extLst>
              <a:ext uri="{FF2B5EF4-FFF2-40B4-BE49-F238E27FC236}">
                <a16:creationId xmlns:a16="http://schemas.microsoft.com/office/drawing/2014/main" id="{469229B8-F322-562A-6B90-BC265B1085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3FCCA0-19F6-2610-E7C5-A29A60693207}"/>
              </a:ext>
            </a:extLst>
          </p:cNvPr>
          <p:cNvSpPr>
            <a:spLocks noGrp="1"/>
          </p:cNvSpPr>
          <p:nvPr>
            <p:ph type="sldNum" sz="quarter" idx="12"/>
          </p:nvPr>
        </p:nvSpPr>
        <p:spPr/>
        <p:txBody>
          <a:bodyPr/>
          <a:lstStyle/>
          <a:p>
            <a:fld id="{DAA87C27-04CA-495F-9F8F-D6BCDC979612}" type="slidenum">
              <a:rPr lang="en-GB" smtClean="0"/>
              <a:t>‹#›</a:t>
            </a:fld>
            <a:endParaRPr lang="en-GB"/>
          </a:p>
        </p:txBody>
      </p:sp>
    </p:spTree>
    <p:extLst>
      <p:ext uri="{BB962C8B-B14F-4D97-AF65-F5344CB8AC3E}">
        <p14:creationId xmlns:p14="http://schemas.microsoft.com/office/powerpoint/2010/main" val="405023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879B-8E37-7FA9-99DC-E709D54BB1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0D0D55-7827-0EEE-56E4-ABA64F6DE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F216DB-E90F-675D-8781-5394E765CB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DADEB8-C837-018E-CC64-AAA2B8D0C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B38B8C-E729-0756-F934-A9BC8295C8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49FBCF-73E7-1B99-AA3C-82D6BC593FC3}"/>
              </a:ext>
            </a:extLst>
          </p:cNvPr>
          <p:cNvSpPr>
            <a:spLocks noGrp="1"/>
          </p:cNvSpPr>
          <p:nvPr>
            <p:ph type="dt" sz="half" idx="10"/>
          </p:nvPr>
        </p:nvSpPr>
        <p:spPr/>
        <p:txBody>
          <a:bodyPr/>
          <a:lstStyle/>
          <a:p>
            <a:fld id="{3EDB39F7-E863-4054-9644-ED91BD541970}" type="datetimeFigureOut">
              <a:rPr lang="en-GB" smtClean="0"/>
              <a:t>19/02/2026</a:t>
            </a:fld>
            <a:endParaRPr lang="en-GB"/>
          </a:p>
        </p:txBody>
      </p:sp>
      <p:sp>
        <p:nvSpPr>
          <p:cNvPr id="8" name="Footer Placeholder 7">
            <a:extLst>
              <a:ext uri="{FF2B5EF4-FFF2-40B4-BE49-F238E27FC236}">
                <a16:creationId xmlns:a16="http://schemas.microsoft.com/office/drawing/2014/main" id="{B9DC9BAE-6929-242B-7737-F5D64A2D1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D8DF59-79BF-6C59-4556-ACD8A6250921}"/>
              </a:ext>
            </a:extLst>
          </p:cNvPr>
          <p:cNvSpPr>
            <a:spLocks noGrp="1"/>
          </p:cNvSpPr>
          <p:nvPr>
            <p:ph type="sldNum" sz="quarter" idx="12"/>
          </p:nvPr>
        </p:nvSpPr>
        <p:spPr/>
        <p:txBody>
          <a:bodyPr/>
          <a:lstStyle/>
          <a:p>
            <a:fld id="{DAA87C27-04CA-495F-9F8F-D6BCDC979612}" type="slidenum">
              <a:rPr lang="en-GB" smtClean="0"/>
              <a:t>‹#›</a:t>
            </a:fld>
            <a:endParaRPr lang="en-GB"/>
          </a:p>
        </p:txBody>
      </p:sp>
    </p:spTree>
    <p:extLst>
      <p:ext uri="{BB962C8B-B14F-4D97-AF65-F5344CB8AC3E}">
        <p14:creationId xmlns:p14="http://schemas.microsoft.com/office/powerpoint/2010/main" val="168786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CDC3-B6DF-BD37-4CA8-BC8ABA89D4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2B7907-326F-0407-D133-B8B7D410F9EB}"/>
              </a:ext>
            </a:extLst>
          </p:cNvPr>
          <p:cNvSpPr>
            <a:spLocks noGrp="1"/>
          </p:cNvSpPr>
          <p:nvPr>
            <p:ph type="dt" sz="half" idx="10"/>
          </p:nvPr>
        </p:nvSpPr>
        <p:spPr/>
        <p:txBody>
          <a:bodyPr/>
          <a:lstStyle/>
          <a:p>
            <a:fld id="{3EDB39F7-E863-4054-9644-ED91BD541970}" type="datetimeFigureOut">
              <a:rPr lang="en-GB" smtClean="0"/>
              <a:t>19/02/2026</a:t>
            </a:fld>
            <a:endParaRPr lang="en-GB"/>
          </a:p>
        </p:txBody>
      </p:sp>
      <p:sp>
        <p:nvSpPr>
          <p:cNvPr id="4" name="Footer Placeholder 3">
            <a:extLst>
              <a:ext uri="{FF2B5EF4-FFF2-40B4-BE49-F238E27FC236}">
                <a16:creationId xmlns:a16="http://schemas.microsoft.com/office/drawing/2014/main" id="{006C1FE8-3F63-B6CD-CF0A-4498C460EA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32351C-EA1F-CCE1-64A0-0B0823ACE9FB}"/>
              </a:ext>
            </a:extLst>
          </p:cNvPr>
          <p:cNvSpPr>
            <a:spLocks noGrp="1"/>
          </p:cNvSpPr>
          <p:nvPr>
            <p:ph type="sldNum" sz="quarter" idx="12"/>
          </p:nvPr>
        </p:nvSpPr>
        <p:spPr/>
        <p:txBody>
          <a:bodyPr/>
          <a:lstStyle/>
          <a:p>
            <a:fld id="{DAA87C27-04CA-495F-9F8F-D6BCDC979612}" type="slidenum">
              <a:rPr lang="en-GB" smtClean="0"/>
              <a:t>‹#›</a:t>
            </a:fld>
            <a:endParaRPr lang="en-GB"/>
          </a:p>
        </p:txBody>
      </p:sp>
    </p:spTree>
    <p:extLst>
      <p:ext uri="{BB962C8B-B14F-4D97-AF65-F5344CB8AC3E}">
        <p14:creationId xmlns:p14="http://schemas.microsoft.com/office/powerpoint/2010/main" val="338045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7418E-F534-97EC-428D-17A6DBD571D4}"/>
              </a:ext>
            </a:extLst>
          </p:cNvPr>
          <p:cNvSpPr>
            <a:spLocks noGrp="1"/>
          </p:cNvSpPr>
          <p:nvPr>
            <p:ph type="dt" sz="half" idx="10"/>
          </p:nvPr>
        </p:nvSpPr>
        <p:spPr/>
        <p:txBody>
          <a:bodyPr/>
          <a:lstStyle/>
          <a:p>
            <a:fld id="{3EDB39F7-E863-4054-9644-ED91BD541970}" type="datetimeFigureOut">
              <a:rPr lang="en-GB" smtClean="0"/>
              <a:t>19/02/2026</a:t>
            </a:fld>
            <a:endParaRPr lang="en-GB"/>
          </a:p>
        </p:txBody>
      </p:sp>
      <p:sp>
        <p:nvSpPr>
          <p:cNvPr id="3" name="Footer Placeholder 2">
            <a:extLst>
              <a:ext uri="{FF2B5EF4-FFF2-40B4-BE49-F238E27FC236}">
                <a16:creationId xmlns:a16="http://schemas.microsoft.com/office/drawing/2014/main" id="{DE9D6538-EE2A-AB7C-1E21-858149CA58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09334C-54BC-F49E-A4E9-9280D40D7CB5}"/>
              </a:ext>
            </a:extLst>
          </p:cNvPr>
          <p:cNvSpPr>
            <a:spLocks noGrp="1"/>
          </p:cNvSpPr>
          <p:nvPr>
            <p:ph type="sldNum" sz="quarter" idx="12"/>
          </p:nvPr>
        </p:nvSpPr>
        <p:spPr/>
        <p:txBody>
          <a:bodyPr/>
          <a:lstStyle/>
          <a:p>
            <a:fld id="{DAA87C27-04CA-495F-9F8F-D6BCDC979612}" type="slidenum">
              <a:rPr lang="en-GB" smtClean="0"/>
              <a:t>‹#›</a:t>
            </a:fld>
            <a:endParaRPr lang="en-GB"/>
          </a:p>
        </p:txBody>
      </p:sp>
    </p:spTree>
    <p:extLst>
      <p:ext uri="{BB962C8B-B14F-4D97-AF65-F5344CB8AC3E}">
        <p14:creationId xmlns:p14="http://schemas.microsoft.com/office/powerpoint/2010/main" val="45451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A4ED-5D91-778C-932F-253038A70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D70FC2-7013-B81C-D2CD-AD21EC1386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DB9BBF-DDF5-BFC9-35C5-B5DAD2491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ECA14C-FA0E-DAA5-77F4-24F2F7F331F6}"/>
              </a:ext>
            </a:extLst>
          </p:cNvPr>
          <p:cNvSpPr>
            <a:spLocks noGrp="1"/>
          </p:cNvSpPr>
          <p:nvPr>
            <p:ph type="dt" sz="half" idx="10"/>
          </p:nvPr>
        </p:nvSpPr>
        <p:spPr/>
        <p:txBody>
          <a:bodyPr/>
          <a:lstStyle/>
          <a:p>
            <a:fld id="{3EDB39F7-E863-4054-9644-ED91BD541970}" type="datetimeFigureOut">
              <a:rPr lang="en-GB" smtClean="0"/>
              <a:t>19/02/2026</a:t>
            </a:fld>
            <a:endParaRPr lang="en-GB"/>
          </a:p>
        </p:txBody>
      </p:sp>
      <p:sp>
        <p:nvSpPr>
          <p:cNvPr id="6" name="Footer Placeholder 5">
            <a:extLst>
              <a:ext uri="{FF2B5EF4-FFF2-40B4-BE49-F238E27FC236}">
                <a16:creationId xmlns:a16="http://schemas.microsoft.com/office/drawing/2014/main" id="{8ED94879-AD5C-68CD-26CC-DB8E080FAE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A45C0C-168B-DA8A-4B77-FE84D512FF4C}"/>
              </a:ext>
            </a:extLst>
          </p:cNvPr>
          <p:cNvSpPr>
            <a:spLocks noGrp="1"/>
          </p:cNvSpPr>
          <p:nvPr>
            <p:ph type="sldNum" sz="quarter" idx="12"/>
          </p:nvPr>
        </p:nvSpPr>
        <p:spPr/>
        <p:txBody>
          <a:bodyPr/>
          <a:lstStyle/>
          <a:p>
            <a:fld id="{DAA87C27-04CA-495F-9F8F-D6BCDC979612}" type="slidenum">
              <a:rPr lang="en-GB" smtClean="0"/>
              <a:t>‹#›</a:t>
            </a:fld>
            <a:endParaRPr lang="en-GB"/>
          </a:p>
        </p:txBody>
      </p:sp>
    </p:spTree>
    <p:extLst>
      <p:ext uri="{BB962C8B-B14F-4D97-AF65-F5344CB8AC3E}">
        <p14:creationId xmlns:p14="http://schemas.microsoft.com/office/powerpoint/2010/main" val="120895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9CE9-AF93-5AAD-C166-388BF253E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7AF53E-8A8C-138A-58D0-431D75B05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63BFA4-6B25-66B5-DD1C-D870BF984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20E5F-898B-9626-FB5B-4502E1206ABF}"/>
              </a:ext>
            </a:extLst>
          </p:cNvPr>
          <p:cNvSpPr>
            <a:spLocks noGrp="1"/>
          </p:cNvSpPr>
          <p:nvPr>
            <p:ph type="dt" sz="half" idx="10"/>
          </p:nvPr>
        </p:nvSpPr>
        <p:spPr/>
        <p:txBody>
          <a:bodyPr/>
          <a:lstStyle/>
          <a:p>
            <a:fld id="{3EDB39F7-E863-4054-9644-ED91BD541970}" type="datetimeFigureOut">
              <a:rPr lang="en-GB" smtClean="0"/>
              <a:t>19/02/2026</a:t>
            </a:fld>
            <a:endParaRPr lang="en-GB"/>
          </a:p>
        </p:txBody>
      </p:sp>
      <p:sp>
        <p:nvSpPr>
          <p:cNvPr id="6" name="Footer Placeholder 5">
            <a:extLst>
              <a:ext uri="{FF2B5EF4-FFF2-40B4-BE49-F238E27FC236}">
                <a16:creationId xmlns:a16="http://schemas.microsoft.com/office/drawing/2014/main" id="{7E6368EC-7787-CABB-4D12-2661B1D2A1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7DCECF-30E8-B69D-56BA-36C80FAA2320}"/>
              </a:ext>
            </a:extLst>
          </p:cNvPr>
          <p:cNvSpPr>
            <a:spLocks noGrp="1"/>
          </p:cNvSpPr>
          <p:nvPr>
            <p:ph type="sldNum" sz="quarter" idx="12"/>
          </p:nvPr>
        </p:nvSpPr>
        <p:spPr/>
        <p:txBody>
          <a:bodyPr/>
          <a:lstStyle/>
          <a:p>
            <a:fld id="{DAA87C27-04CA-495F-9F8F-D6BCDC979612}" type="slidenum">
              <a:rPr lang="en-GB" smtClean="0"/>
              <a:t>‹#›</a:t>
            </a:fld>
            <a:endParaRPr lang="en-GB"/>
          </a:p>
        </p:txBody>
      </p:sp>
    </p:spTree>
    <p:extLst>
      <p:ext uri="{BB962C8B-B14F-4D97-AF65-F5344CB8AC3E}">
        <p14:creationId xmlns:p14="http://schemas.microsoft.com/office/powerpoint/2010/main" val="200485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85F5-1E1F-B2AD-8792-7A3EB1D870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02574F-926E-BF42-5057-6CEE40E90C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266BCF-880A-41DB-583B-BF6554C005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DB39F7-E863-4054-9644-ED91BD541970}" type="datetimeFigureOut">
              <a:rPr lang="en-GB" smtClean="0"/>
              <a:t>19/02/2026</a:t>
            </a:fld>
            <a:endParaRPr lang="en-GB"/>
          </a:p>
        </p:txBody>
      </p:sp>
      <p:sp>
        <p:nvSpPr>
          <p:cNvPr id="5" name="Footer Placeholder 4">
            <a:extLst>
              <a:ext uri="{FF2B5EF4-FFF2-40B4-BE49-F238E27FC236}">
                <a16:creationId xmlns:a16="http://schemas.microsoft.com/office/drawing/2014/main" id="{27A213F6-A0A8-72A2-E89F-FF289CE227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D96506C-1A96-1CCA-0858-F0F1937ED8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A87C27-04CA-495F-9F8F-D6BCDC979612}" type="slidenum">
              <a:rPr lang="en-GB" smtClean="0"/>
              <a:t>‹#›</a:t>
            </a:fld>
            <a:endParaRPr lang="en-GB"/>
          </a:p>
        </p:txBody>
      </p:sp>
      <p:sp>
        <p:nvSpPr>
          <p:cNvPr id="9" name="TextBox 8">
            <a:extLst>
              <a:ext uri="{FF2B5EF4-FFF2-40B4-BE49-F238E27FC236}">
                <a16:creationId xmlns:a16="http://schemas.microsoft.com/office/drawing/2014/main" id="{4DF1CA7A-CF77-0F2E-7424-AAC9772A875A}"/>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GB" sz="14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8D41C7B7-E11D-52E0-60E8-C797F6C44FA0}"/>
              </a:ext>
            </a:extLst>
          </p:cNvPr>
          <p:cNvSpPr txBox="1"/>
          <p:nvPr userDrawn="1">
            <p:extLst>
              <p:ext uri="{1162E1C5-73C7-4A58-AE30-91384D911F3F}">
                <p184:classification xmlns:p184="http://schemas.microsoft.com/office/powerpoint/2018/4/main" val="ftr"/>
              </p:ext>
            </p:extLst>
          </p:nvPr>
        </p:nvSpPr>
        <p:spPr>
          <a:xfrm>
            <a:off x="5775325" y="6581140"/>
            <a:ext cx="681038" cy="213360"/>
          </a:xfrm>
          <a:prstGeom prst="rect">
            <a:avLst/>
          </a:prstGeom>
        </p:spPr>
        <p:txBody>
          <a:bodyPr horzOverflow="overflow" lIns="0" tIns="0" rIns="0" bIns="0">
            <a:spAutoFit/>
          </a:bodyPr>
          <a:lstStyle/>
          <a:p>
            <a:pPr algn="l"/>
            <a:r>
              <a:rPr lang="en-GB" sz="14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527245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q5rHdZjjsgA?list=PLeW6e4_x2O7fWll4ukbm0WdnyI-5rb0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02FEFD-7B21-F7B2-25E1-14FFC9060E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9" name="Picture 18" descr="A cartoon of a black bag&#10;&#10;AI-generated content may be incorrect.">
            <a:extLst>
              <a:ext uri="{FF2B5EF4-FFF2-40B4-BE49-F238E27FC236}">
                <a16:creationId xmlns:a16="http://schemas.microsoft.com/office/drawing/2014/main" id="{4761023A-D507-86F0-0F0D-8B3798DB3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249" y="3296839"/>
            <a:ext cx="1403018" cy="1906746"/>
          </a:xfrm>
          <a:prstGeom prst="rect">
            <a:avLst/>
          </a:prstGeom>
        </p:spPr>
      </p:pic>
      <p:pic>
        <p:nvPicPr>
          <p:cNvPr id="9" name="Picture 8">
            <a:extLst>
              <a:ext uri="{FF2B5EF4-FFF2-40B4-BE49-F238E27FC236}">
                <a16:creationId xmlns:a16="http://schemas.microsoft.com/office/drawing/2014/main" id="{C7B791F2-75E5-7D9B-17EC-A24893CB13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10924" y="2288615"/>
            <a:ext cx="2568902" cy="3440095"/>
          </a:xfrm>
          <a:prstGeom prst="rect">
            <a:avLst/>
          </a:prstGeom>
        </p:spPr>
      </p:pic>
      <p:pic>
        <p:nvPicPr>
          <p:cNvPr id="11" name="Picture 10">
            <a:extLst>
              <a:ext uri="{FF2B5EF4-FFF2-40B4-BE49-F238E27FC236}">
                <a16:creationId xmlns:a16="http://schemas.microsoft.com/office/drawing/2014/main" id="{0CAA91BB-C607-0F6A-B258-4B78D78E2B0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91070" y="1591731"/>
            <a:ext cx="3375502" cy="4482403"/>
          </a:xfrm>
          <a:prstGeom prst="rect">
            <a:avLst/>
          </a:prstGeom>
        </p:spPr>
      </p:pic>
      <p:sp>
        <p:nvSpPr>
          <p:cNvPr id="3" name="Cloud 2">
            <a:extLst>
              <a:ext uri="{FF2B5EF4-FFF2-40B4-BE49-F238E27FC236}">
                <a16:creationId xmlns:a16="http://schemas.microsoft.com/office/drawing/2014/main" id="{9FC04AB2-49BA-CE30-E597-06563087203B}"/>
              </a:ext>
            </a:extLst>
          </p:cNvPr>
          <p:cNvSpPr/>
          <p:nvPr/>
        </p:nvSpPr>
        <p:spPr>
          <a:xfrm rot="207162">
            <a:off x="3453634" y="370680"/>
            <a:ext cx="3190040" cy="2295803"/>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a:extLst>
              <a:ext uri="{FF2B5EF4-FFF2-40B4-BE49-F238E27FC236}">
                <a16:creationId xmlns:a16="http://schemas.microsoft.com/office/drawing/2014/main" id="{6EC626D0-7A1B-D99E-8C71-400ED6CAE749}"/>
              </a:ext>
            </a:extLst>
          </p:cNvPr>
          <p:cNvSpPr/>
          <p:nvPr/>
        </p:nvSpPr>
        <p:spPr>
          <a:xfrm rot="499568">
            <a:off x="5659563" y="456929"/>
            <a:ext cx="2877992" cy="2171531"/>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86237-305E-186D-BEAF-B71FD38DF55C}"/>
              </a:ext>
            </a:extLst>
          </p:cNvPr>
          <p:cNvSpPr>
            <a:spLocks noGrp="1"/>
          </p:cNvSpPr>
          <p:nvPr>
            <p:ph type="ctrTitle"/>
          </p:nvPr>
        </p:nvSpPr>
        <p:spPr>
          <a:xfrm>
            <a:off x="1592634" y="831613"/>
            <a:ext cx="8877772" cy="1242158"/>
          </a:xfrm>
        </p:spPr>
        <p:txBody>
          <a:bodyPr>
            <a:normAutofit fontScale="90000"/>
          </a:bodyPr>
          <a:lstStyle/>
          <a:p>
            <a:r>
              <a:rPr lang="en-GB" sz="2000" b="1" dirty="0">
                <a:solidFill>
                  <a:srgbClr val="00B0F0"/>
                </a:solidFill>
                <a:latin typeface="Arial Rounded MT Bold"/>
                <a:cs typeface="ADLaM Display"/>
              </a:rPr>
              <a:t>Part 4</a:t>
            </a:r>
            <a:br>
              <a:rPr lang="en-GB" b="1" dirty="0">
                <a:latin typeface="Arial Rounded MT Bold" panose="020F0704030504030204" pitchFamily="34" charset="77"/>
                <a:cs typeface="ADLaM Display" panose="020F0502020204030204" pitchFamily="34" charset="0"/>
              </a:rPr>
            </a:br>
            <a:r>
              <a:rPr lang="en-GB" sz="3600" b="1" dirty="0">
                <a:solidFill>
                  <a:srgbClr val="00B0F0"/>
                </a:solidFill>
                <a:latin typeface="Arial Rounded MT Bold"/>
                <a:cs typeface="ADLaM Display"/>
              </a:rPr>
              <a:t>Littering &amp; its impact</a:t>
            </a:r>
            <a:br>
              <a:rPr lang="en-GB" sz="3600" b="1" dirty="0">
                <a:latin typeface="Arial Rounded MT Bold" panose="020F0704030504030204" pitchFamily="34" charset="77"/>
                <a:cs typeface="ADLaM Display" panose="020F0502020204030204" pitchFamily="34" charset="0"/>
              </a:rPr>
            </a:br>
            <a:r>
              <a:rPr lang="en-GB" sz="3600" b="1" dirty="0">
                <a:solidFill>
                  <a:srgbClr val="00B0F0"/>
                </a:solidFill>
                <a:latin typeface="Arial Rounded MT Bold"/>
                <a:cs typeface="ADLaM Display"/>
              </a:rPr>
              <a:t>on the environment</a:t>
            </a:r>
            <a:endParaRPr lang="en-GB" b="1" dirty="0">
              <a:solidFill>
                <a:srgbClr val="00B0F0"/>
              </a:solidFill>
              <a:latin typeface="Arial Rounded MT Bold"/>
              <a:cs typeface="ADLaM Display"/>
            </a:endParaRPr>
          </a:p>
        </p:txBody>
      </p:sp>
      <p:pic>
        <p:nvPicPr>
          <p:cNvPr id="6" name="Picture 5" descr="A cartoon of a black bag&#10;&#10;AI-generated content may be incorrect.">
            <a:extLst>
              <a:ext uri="{FF2B5EF4-FFF2-40B4-BE49-F238E27FC236}">
                <a16:creationId xmlns:a16="http://schemas.microsoft.com/office/drawing/2014/main" id="{D6B43F43-DC1E-2D62-75B5-0ACEDD2D6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705" y="3050926"/>
            <a:ext cx="2016125" cy="2739977"/>
          </a:xfrm>
          <a:prstGeom prst="rect">
            <a:avLst/>
          </a:prstGeom>
        </p:spPr>
      </p:pic>
      <p:pic>
        <p:nvPicPr>
          <p:cNvPr id="13" name="Picture 12" descr="A cartoon of a pyramid&#10;&#10;AI-generated content may be incorrect.">
            <a:extLst>
              <a:ext uri="{FF2B5EF4-FFF2-40B4-BE49-F238E27FC236}">
                <a16:creationId xmlns:a16="http://schemas.microsoft.com/office/drawing/2014/main" id="{9D247401-90DA-6A78-1BF9-1A1C3569C3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9615" y="4829579"/>
            <a:ext cx="966641" cy="989459"/>
          </a:xfrm>
          <a:prstGeom prst="rect">
            <a:avLst/>
          </a:prstGeom>
        </p:spPr>
      </p:pic>
      <p:pic>
        <p:nvPicPr>
          <p:cNvPr id="17" name="Picture 16" descr="A cartoon of a blue trash can&#10;&#10;Description automatically generated">
            <a:extLst>
              <a:ext uri="{FF2B5EF4-FFF2-40B4-BE49-F238E27FC236}">
                <a16:creationId xmlns:a16="http://schemas.microsoft.com/office/drawing/2014/main" id="{55391B93-A77C-FF9E-0987-66FE1C195A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3404" y="2073771"/>
            <a:ext cx="2607170" cy="3665431"/>
          </a:xfrm>
          <a:prstGeom prst="rect">
            <a:avLst/>
          </a:prstGeom>
        </p:spPr>
      </p:pic>
      <p:pic>
        <p:nvPicPr>
          <p:cNvPr id="18" name="Picture 17" descr="A cartoon of a red cylinder&#10;&#10;Description automatically generated">
            <a:extLst>
              <a:ext uri="{FF2B5EF4-FFF2-40B4-BE49-F238E27FC236}">
                <a16:creationId xmlns:a16="http://schemas.microsoft.com/office/drawing/2014/main" id="{E3D61615-91F1-ECAB-82CA-EE5DC95773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2545238">
            <a:off x="4636372" y="4984190"/>
            <a:ext cx="916776" cy="999368"/>
          </a:xfrm>
          <a:prstGeom prst="rect">
            <a:avLst/>
          </a:prstGeom>
          <a:effectLst>
            <a:outerShdw blurRad="513697" dist="50800" dir="5400000" algn="ctr" rotWithShape="0">
              <a:srgbClr val="000000">
                <a:alpha val="26222"/>
              </a:srgbClr>
            </a:outerShdw>
          </a:effectLst>
        </p:spPr>
      </p:pic>
      <p:pic>
        <p:nvPicPr>
          <p:cNvPr id="20" name="Picture 19" descr="A cartoon banana with a face&#10;&#10;Description automatically generated">
            <a:extLst>
              <a:ext uri="{FF2B5EF4-FFF2-40B4-BE49-F238E27FC236}">
                <a16:creationId xmlns:a16="http://schemas.microsoft.com/office/drawing/2014/main" id="{4F0C9E1A-0938-DFB7-C263-380DCFA00A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68237">
            <a:off x="9500394" y="1852581"/>
            <a:ext cx="1494592" cy="1194004"/>
          </a:xfrm>
          <a:prstGeom prst="rect">
            <a:avLst/>
          </a:prstGeom>
          <a:effectLst>
            <a:outerShdw blurRad="508000" dist="50800" dir="5400000" algn="ctr" rotWithShape="0">
              <a:srgbClr val="000000">
                <a:alpha val="26986"/>
              </a:srgbClr>
            </a:outerShdw>
          </a:effectLst>
        </p:spPr>
      </p:pic>
      <p:sp>
        <p:nvSpPr>
          <p:cNvPr id="7" name="Title 1">
            <a:extLst>
              <a:ext uri="{FF2B5EF4-FFF2-40B4-BE49-F238E27FC236}">
                <a16:creationId xmlns:a16="http://schemas.microsoft.com/office/drawing/2014/main" id="{DA4F9D79-67D1-3B06-E73F-1832F1B9E3A2}"/>
              </a:ext>
            </a:extLst>
          </p:cNvPr>
          <p:cNvSpPr txBox="1">
            <a:spLocks/>
          </p:cNvSpPr>
          <p:nvPr/>
        </p:nvSpPr>
        <p:spPr>
          <a:xfrm>
            <a:off x="593890" y="4315147"/>
            <a:ext cx="8877772" cy="2362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dirty="0">
                <a:solidFill>
                  <a:schemeClr val="bg1"/>
                </a:solidFill>
                <a:latin typeface="Arial" panose="020B0604020202020204" pitchFamily="34" charset="0"/>
                <a:cs typeface="Arial" panose="020B0604020202020204" pitchFamily="34" charset="0"/>
              </a:rPr>
              <a:t>Recommended for: </a:t>
            </a:r>
            <a:r>
              <a:rPr lang="en-GB" sz="2000" dirty="0">
                <a:solidFill>
                  <a:schemeClr val="bg1"/>
                </a:solidFill>
                <a:latin typeface="Arial" panose="020B0604020202020204" pitchFamily="34" charset="0"/>
                <a:cs typeface="Arial" panose="020B0604020202020204" pitchFamily="34" charset="0"/>
              </a:rPr>
              <a:t>Key Stage 3 - 4</a:t>
            </a:r>
            <a:endParaRPr lang="en-GB" dirty="0">
              <a:solidFill>
                <a:schemeClr val="bg1"/>
              </a:solidFill>
              <a:latin typeface="Arial" panose="020B0604020202020204" pitchFamily="34" charset="0"/>
              <a:cs typeface="Arial" panose="020B0604020202020204" pitchFamily="34" charset="0"/>
            </a:endParaRPr>
          </a:p>
        </p:txBody>
      </p:sp>
      <p:pic>
        <p:nvPicPr>
          <p:cNvPr id="8" name="Picture 7" descr="A black and white sign with white text&#10;&#10;Description automatically generated">
            <a:extLst>
              <a:ext uri="{FF2B5EF4-FFF2-40B4-BE49-F238E27FC236}">
                <a16:creationId xmlns:a16="http://schemas.microsoft.com/office/drawing/2014/main" id="{E4F50D38-2E57-3129-1FAC-2A9AE555FF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64163" y="6261688"/>
            <a:ext cx="966641" cy="415656"/>
          </a:xfrm>
          <a:prstGeom prst="rect">
            <a:avLst/>
          </a:prstGeom>
        </p:spPr>
      </p:pic>
      <p:pic>
        <p:nvPicPr>
          <p:cNvPr id="10" name="Picture 9" descr="A white text on a black background&#10;&#10;Description automatically generated">
            <a:extLst>
              <a:ext uri="{FF2B5EF4-FFF2-40B4-BE49-F238E27FC236}">
                <a16:creationId xmlns:a16="http://schemas.microsoft.com/office/drawing/2014/main" id="{0A077AE8-6440-FB4F-C61F-F702900F1E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07744" y="6261689"/>
            <a:ext cx="775981" cy="415656"/>
          </a:xfrm>
          <a:prstGeom prst="rect">
            <a:avLst/>
          </a:prstGeom>
        </p:spPr>
      </p:pic>
    </p:spTree>
    <p:extLst>
      <p:ext uri="{BB962C8B-B14F-4D97-AF65-F5344CB8AC3E}">
        <p14:creationId xmlns:p14="http://schemas.microsoft.com/office/powerpoint/2010/main" val="395147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80">
                                          <p:stCondLst>
                                            <p:cond delay="0"/>
                                          </p:stCondLst>
                                        </p:cTn>
                                        <p:tgtEl>
                                          <p:spTgt spid="19"/>
                                        </p:tgtEl>
                                      </p:cBhvr>
                                    </p:animEffect>
                                    <p:anim calcmode="lin" valueType="num">
                                      <p:cBhvr>
                                        <p:cTn id="1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8" dur="26">
                                          <p:stCondLst>
                                            <p:cond delay="650"/>
                                          </p:stCondLst>
                                        </p:cTn>
                                        <p:tgtEl>
                                          <p:spTgt spid="19"/>
                                        </p:tgtEl>
                                      </p:cBhvr>
                                      <p:to x="100000" y="60000"/>
                                    </p:animScale>
                                    <p:animScale>
                                      <p:cBhvr>
                                        <p:cTn id="19" dur="166" decel="50000">
                                          <p:stCondLst>
                                            <p:cond delay="676"/>
                                          </p:stCondLst>
                                        </p:cTn>
                                        <p:tgtEl>
                                          <p:spTgt spid="19"/>
                                        </p:tgtEl>
                                      </p:cBhvr>
                                      <p:to x="100000" y="100000"/>
                                    </p:animScale>
                                    <p:animScale>
                                      <p:cBhvr>
                                        <p:cTn id="20" dur="26">
                                          <p:stCondLst>
                                            <p:cond delay="1312"/>
                                          </p:stCondLst>
                                        </p:cTn>
                                        <p:tgtEl>
                                          <p:spTgt spid="19"/>
                                        </p:tgtEl>
                                      </p:cBhvr>
                                      <p:to x="100000" y="80000"/>
                                    </p:animScale>
                                    <p:animScale>
                                      <p:cBhvr>
                                        <p:cTn id="21" dur="166" decel="50000">
                                          <p:stCondLst>
                                            <p:cond delay="1338"/>
                                          </p:stCondLst>
                                        </p:cTn>
                                        <p:tgtEl>
                                          <p:spTgt spid="19"/>
                                        </p:tgtEl>
                                      </p:cBhvr>
                                      <p:to x="100000" y="100000"/>
                                    </p:animScale>
                                    <p:animScale>
                                      <p:cBhvr>
                                        <p:cTn id="22" dur="26">
                                          <p:stCondLst>
                                            <p:cond delay="1642"/>
                                          </p:stCondLst>
                                        </p:cTn>
                                        <p:tgtEl>
                                          <p:spTgt spid="19"/>
                                        </p:tgtEl>
                                      </p:cBhvr>
                                      <p:to x="100000" y="90000"/>
                                    </p:animScale>
                                    <p:animScale>
                                      <p:cBhvr>
                                        <p:cTn id="23" dur="166" decel="50000">
                                          <p:stCondLst>
                                            <p:cond delay="1668"/>
                                          </p:stCondLst>
                                        </p:cTn>
                                        <p:tgtEl>
                                          <p:spTgt spid="19"/>
                                        </p:tgtEl>
                                      </p:cBhvr>
                                      <p:to x="100000" y="100000"/>
                                    </p:animScale>
                                    <p:animScale>
                                      <p:cBhvr>
                                        <p:cTn id="24" dur="26">
                                          <p:stCondLst>
                                            <p:cond delay="1808"/>
                                          </p:stCondLst>
                                        </p:cTn>
                                        <p:tgtEl>
                                          <p:spTgt spid="19"/>
                                        </p:tgtEl>
                                      </p:cBhvr>
                                      <p:to x="100000" y="95000"/>
                                    </p:animScale>
                                    <p:animScale>
                                      <p:cBhvr>
                                        <p:cTn id="25" dur="166" decel="50000">
                                          <p:stCondLst>
                                            <p:cond delay="1834"/>
                                          </p:stCondLst>
                                        </p:cTn>
                                        <p:tgtEl>
                                          <p:spTgt spid="19"/>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par>
                                <p:cTn id="42" presetID="0" presetClass="path" presetSubtype="0" accel="50000" decel="50000" fill="hold" nodeType="withEffect">
                                  <p:stCondLst>
                                    <p:cond delay="0"/>
                                  </p:stCondLst>
                                  <p:childTnLst>
                                    <p:animMotion origin="layout" path="M 0.6043 -0.02963 C 0.59818 -0.03195 0.59193 -0.03264 0.58607 -0.03611 C 0.58099 -0.03935 0.57643 -0.04491 0.57161 -0.04908 C 0.54674 -0.07014 0.57487 -0.04375 0.54974 -0.0706 C 0.5362 -0.08519 0.52239 -0.09954 0.50872 -0.11366 C 0.50221 -0.12014 0.49596 -0.12732 0.48932 -0.1331 C 0.47682 -0.14375 0.4651 -0.15764 0.45182 -0.16528 L 0.42161 -0.18241 C 0.41706 -0.18519 0.41289 -0.18959 0.40833 -0.19098 L 0.39492 -0.19537 C 0.38437 -0.19908 0.38294 -0.2007 0.372 -0.20394 C 0.36875 -0.20486 0.36549 -0.20533 0.36237 -0.20602 C 0.3539 -0.20533 0.34531 -0.2051 0.33698 -0.20394 C 0.3345 -0.20371 0.33203 -0.20301 0.32969 -0.20185 C 0.32669 -0.20023 0.32396 -0.19792 0.32122 -0.19537 C 0.31549 -0.19005 0.30924 -0.18565 0.3043 -0.17824 C 0.30182 -0.17454 0.29935 -0.1713 0.297 -0.16736 C 0.29245 -0.15973 0.28372 -0.14375 0.28372 -0.14375 C 0.28294 -0.14028 0.28216 -0.13658 0.28125 -0.1331 C 0.2806 -0.1301 0.27943 -0.12755 0.2789 -0.12431 C 0.27825 -0.12084 0.27799 -0.11713 0.2776 -0.11366 C 0.2789 -0.10718 0.27904 -0.09977 0.28125 -0.09422 C 0.28255 -0.09121 0.29818 -0.07408 0.29948 -0.07269 C 0.30338 -0.06898 0.30729 -0.06482 0.31146 -0.06204 C 0.31575 -0.05903 0.32031 -0.05764 0.32487 -0.05556 C 0.33633 -0.05047 0.33489 -0.05139 0.34661 -0.04908 C 0.35065 -0.04977 0.35469 -0.05023 0.35872 -0.05116 C 0.35989 -0.05162 0.36172 -0.05139 0.36237 -0.05348 C 0.36354 -0.05787 0.36315 -0.06343 0.36354 -0.06852 C 0.36315 -0.07431 0.36315 -0.0801 0.36237 -0.08565 C 0.35937 -0.10579 0.35534 -0.11736 0.34896 -0.13519 C 0.3418 -0.15533 0.34167 -0.15602 0.33203 -0.16968 C 0.3293 -0.17338 0.32669 -0.17755 0.32357 -0.18033 C 0.31562 -0.1875 0.31146 -0.18704 0.30299 -0.18889 C 0.29401 -0.19098 0.29635 -0.19051 0.28854 -0.19329 C 0.28411 -0.1926 0.27956 -0.1926 0.27526 -0.19098 C 0.27344 -0.19051 0.27213 -0.18797 0.27044 -0.18681 C 0.26276 -0.18148 0.25521 -0.17593 0.24739 -0.17176 C 0.24336 -0.16968 0.23932 -0.1676 0.23529 -0.16528 C 0.22721 -0.16042 0.21927 -0.1544 0.21107 -0.15023 C 0.20013 -0.14445 0.16953 -0.13079 0.15312 -0.12431 C 0.14909 -0.12292 0.14492 -0.12199 0.14101 -0.12014 C 0.13489 -0.11713 0.1289 -0.11297 0.12279 -0.10926 C 0.11823 -0.10672 0.10638 -0.09977 0.10351 -0.09653 C 0.10104 -0.09352 0.09896 -0.08982 0.09622 -0.08773 C 0.08594 -0.08056 0.09206 -0.08519 0.07812 -0.07269 C 0.07565 -0.0706 0.07344 -0.06783 0.07083 -0.06621 C 0.06836 -0.06482 0.06588 -0.06389 0.06354 -0.06204 C 0.06146 -0.06019 0.05963 -0.05741 0.05755 -0.05556 C 0.05351 -0.05232 0.04948 -0.04931 0.04544 -0.04699 C 0.04414 -0.0463 0.04297 -0.0456 0.0418 -0.04491 C 0.0401 -0.04352 0.03854 -0.0419 0.03698 -0.04051 C 0.03502 -0.03889 0.03281 -0.03797 0.03086 -0.03611 C 0.02917 -0.03449 0.02773 -0.03195 0.02604 -0.02963 C 0.02487 -0.02824 0.02357 -0.02709 0.02239 -0.02547 C 0.02109 -0.02361 0.02018 -0.02084 0.01875 -0.01898 C 0.01354 -0.01135 0.01706 -0.01736 0.01159 -0.0125 C 0.01029 -0.01135 0.00924 -0.00949 0.00794 -0.00834 C 0.00677 -0.00718 0.00547 -0.00718 0.0043 -0.00602 C -0.00143 -0.00093 0.00286 -0.00185 -0.00169 -0.00185 " pathEditMode="relative" ptsTypes="AAAAAAAAAAAAAAAAAAAAAAAAAAAAAAAAAAAAAAAAAAAAAAAAAAAAAAAAAAAA">
                                      <p:cBhvr>
                                        <p:cTn id="43"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31EE0-A9C4-9BFA-0938-9EDF597B8406}"/>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191FD90F-2F78-8EED-BC9F-2CBB93DD4FB0}"/>
              </a:ext>
            </a:extLst>
          </p:cNvPr>
          <p:cNvSpPr/>
          <p:nvPr/>
        </p:nvSpPr>
        <p:spPr>
          <a:xfrm>
            <a:off x="0" y="-12971"/>
            <a:ext cx="12192000" cy="1333771"/>
          </a:xfrm>
          <a:prstGeom prst="rect">
            <a:avLst/>
          </a:prstGeom>
          <a:solidFill>
            <a:srgbClr val="7DB552"/>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itle 1">
            <a:extLst>
              <a:ext uri="{FF2B5EF4-FFF2-40B4-BE49-F238E27FC236}">
                <a16:creationId xmlns:a16="http://schemas.microsoft.com/office/drawing/2014/main" id="{F0834C1C-7E5B-B699-B110-C4449D971CA9}"/>
              </a:ext>
            </a:extLst>
          </p:cNvPr>
          <p:cNvSpPr txBox="1">
            <a:spLocks/>
          </p:cNvSpPr>
          <p:nvPr/>
        </p:nvSpPr>
        <p:spPr>
          <a:xfrm>
            <a:off x="4529929" y="1705574"/>
            <a:ext cx="2300287"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panose="020F0704030504030204" pitchFamily="34" charset="0"/>
              </a:rPr>
              <a:t>Glass</a:t>
            </a:r>
          </a:p>
        </p:txBody>
      </p:sp>
      <p:sp>
        <p:nvSpPr>
          <p:cNvPr id="39" name="Title 1">
            <a:extLst>
              <a:ext uri="{FF2B5EF4-FFF2-40B4-BE49-F238E27FC236}">
                <a16:creationId xmlns:a16="http://schemas.microsoft.com/office/drawing/2014/main" id="{5130C542-8A58-2B4A-385F-32070B3F8D62}"/>
              </a:ext>
            </a:extLst>
          </p:cNvPr>
          <p:cNvSpPr txBox="1">
            <a:spLocks/>
          </p:cNvSpPr>
          <p:nvPr/>
        </p:nvSpPr>
        <p:spPr>
          <a:xfrm>
            <a:off x="5187313" y="2041649"/>
            <a:ext cx="2485690"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1 Million +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2" name="Title 1">
            <a:extLst>
              <a:ext uri="{FF2B5EF4-FFF2-40B4-BE49-F238E27FC236}">
                <a16:creationId xmlns:a16="http://schemas.microsoft.com/office/drawing/2014/main" id="{5ECF9802-5F45-DE19-CE53-AA5EB64D12EB}"/>
              </a:ext>
            </a:extLst>
          </p:cNvPr>
          <p:cNvSpPr txBox="1">
            <a:spLocks/>
          </p:cNvSpPr>
          <p:nvPr/>
        </p:nvSpPr>
        <p:spPr>
          <a:xfrm>
            <a:off x="5358145" y="3430265"/>
            <a:ext cx="6357605" cy="200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dirty="0">
                <a:latin typeface="Arial Rounded MT Bold" panose="020F0704030504030204" pitchFamily="34" charset="77"/>
              </a:rPr>
              <a:t>Glass from broken items or bottles does not decompose but only breaks down into tiny pieces. </a:t>
            </a:r>
          </a:p>
          <a:p>
            <a:pPr>
              <a:lnSpc>
                <a:spcPct val="100000"/>
              </a:lnSpc>
            </a:pPr>
            <a:endParaRPr lang="en-GB" sz="2400" dirty="0">
              <a:latin typeface="Arial Rounded MT Bold" panose="020F0704030504030204" pitchFamily="34" charset="77"/>
            </a:endParaRPr>
          </a:p>
          <a:p>
            <a:pPr>
              <a:lnSpc>
                <a:spcPct val="100000"/>
              </a:lnSpc>
            </a:pPr>
            <a:r>
              <a:rPr lang="en-GB" sz="2400" b="1" dirty="0">
                <a:solidFill>
                  <a:srgbClr val="7DB552"/>
                </a:solidFill>
                <a:latin typeface="Arial Rounded MT Bold"/>
                <a:cs typeface="Arial"/>
              </a:rPr>
              <a:t>If recycled correctly it is taken to a facility to be cleaned, sorted and crushed into small pieces called cullet which can then be melted to make new glass products, such as jars and bottles.</a:t>
            </a:r>
            <a:endParaRPr lang="en-GB" sz="11500" b="1" dirty="0">
              <a:solidFill>
                <a:srgbClr val="7DB552"/>
              </a:solidFill>
              <a:latin typeface="Arial Rounded MT Bold"/>
              <a:cs typeface="Arial"/>
            </a:endParaRPr>
          </a:p>
        </p:txBody>
      </p:sp>
      <p:sp>
        <p:nvSpPr>
          <p:cNvPr id="7" name="Title 1">
            <a:extLst>
              <a:ext uri="{FF2B5EF4-FFF2-40B4-BE49-F238E27FC236}">
                <a16:creationId xmlns:a16="http://schemas.microsoft.com/office/drawing/2014/main" id="{6BFF9911-FD65-AC42-E02A-4FCBA539BF8E}"/>
              </a:ext>
            </a:extLst>
          </p:cNvPr>
          <p:cNvSpPr>
            <a:spLocks noGrp="1"/>
          </p:cNvSpPr>
          <p:nvPr>
            <p:ph type="title"/>
          </p:nvPr>
        </p:nvSpPr>
        <p:spPr>
          <a:xfrm>
            <a:off x="406758" y="183076"/>
            <a:ext cx="7949842" cy="980047"/>
          </a:xfrm>
        </p:spPr>
        <p:txBody>
          <a:bodyPr>
            <a:noAutofit/>
          </a:bodyPr>
          <a:lstStyle/>
          <a:p>
            <a:pPr>
              <a:lnSpc>
                <a:spcPct val="100000"/>
              </a:lnSpc>
            </a:pPr>
            <a:r>
              <a:rPr lang="en-GB" sz="3600" b="1" dirty="0">
                <a:solidFill>
                  <a:schemeClr val="bg1"/>
                </a:solidFill>
                <a:latin typeface="Arial Rounded MT Bold"/>
              </a:rPr>
              <a:t>Guess the decomposition times</a:t>
            </a:r>
            <a:endParaRPr lang="en-GB" sz="3600" b="1" dirty="0">
              <a:solidFill>
                <a:schemeClr val="bg1"/>
              </a:solidFill>
              <a:latin typeface="Arial Rounded MT Bold" panose="020F0704030504030204" pitchFamily="34" charset="0"/>
            </a:endParaRPr>
          </a:p>
        </p:txBody>
      </p:sp>
      <p:pic>
        <p:nvPicPr>
          <p:cNvPr id="4" name="Picture 3" descr="A cartoon of a triangle with eyes&#10;&#10;Description automatically generated with medium confidence">
            <a:extLst>
              <a:ext uri="{FF2B5EF4-FFF2-40B4-BE49-F238E27FC236}">
                <a16:creationId xmlns:a16="http://schemas.microsoft.com/office/drawing/2014/main" id="{0EEC6FB5-D192-1933-12FE-97321FC1D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585" y="1677864"/>
            <a:ext cx="3437414" cy="4603147"/>
          </a:xfrm>
          <a:prstGeom prst="rect">
            <a:avLst/>
          </a:prstGeom>
        </p:spPr>
      </p:pic>
    </p:spTree>
    <p:extLst>
      <p:ext uri="{BB962C8B-B14F-4D97-AF65-F5344CB8AC3E}">
        <p14:creationId xmlns:p14="http://schemas.microsoft.com/office/powerpoint/2010/main" val="397531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9" grpId="0"/>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E815E-A73D-46C2-8C12-E37D7130D24D}"/>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6CD02154-E28F-CD58-AC30-42A2DD9DF188}"/>
              </a:ext>
            </a:extLst>
          </p:cNvPr>
          <p:cNvSpPr/>
          <p:nvPr/>
        </p:nvSpPr>
        <p:spPr>
          <a:xfrm>
            <a:off x="0" y="-12971"/>
            <a:ext cx="12192000" cy="1333771"/>
          </a:xfrm>
          <a:prstGeom prst="rect">
            <a:avLst/>
          </a:prstGeom>
          <a:solidFill>
            <a:srgbClr val="7DB552"/>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itle 1">
            <a:extLst>
              <a:ext uri="{FF2B5EF4-FFF2-40B4-BE49-F238E27FC236}">
                <a16:creationId xmlns:a16="http://schemas.microsoft.com/office/drawing/2014/main" id="{95D3F3A1-727A-DC64-8A62-EE8492434DB6}"/>
              </a:ext>
            </a:extLst>
          </p:cNvPr>
          <p:cNvSpPr txBox="1">
            <a:spLocks/>
          </p:cNvSpPr>
          <p:nvPr/>
        </p:nvSpPr>
        <p:spPr>
          <a:xfrm>
            <a:off x="4826000" y="1705574"/>
            <a:ext cx="2300287"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a:rPr>
              <a:t>Chewing gum</a:t>
            </a:r>
            <a:endParaRPr lang="en-GB" sz="1200" b="1" dirty="0">
              <a:solidFill>
                <a:schemeClr val="tx1">
                  <a:lumMod val="95000"/>
                  <a:lumOff val="5000"/>
                </a:schemeClr>
              </a:solidFill>
              <a:latin typeface="Arial Rounded MT Bold" panose="020F0704030504030204" pitchFamily="34" charset="0"/>
            </a:endParaRPr>
          </a:p>
        </p:txBody>
      </p:sp>
      <p:sp>
        <p:nvSpPr>
          <p:cNvPr id="39" name="Title 1">
            <a:extLst>
              <a:ext uri="{FF2B5EF4-FFF2-40B4-BE49-F238E27FC236}">
                <a16:creationId xmlns:a16="http://schemas.microsoft.com/office/drawing/2014/main" id="{1685BCB5-B322-121F-39D4-D3F06A292A0D}"/>
              </a:ext>
            </a:extLst>
          </p:cNvPr>
          <p:cNvSpPr txBox="1">
            <a:spLocks/>
          </p:cNvSpPr>
          <p:nvPr/>
        </p:nvSpPr>
        <p:spPr>
          <a:xfrm>
            <a:off x="5085713" y="2041649"/>
            <a:ext cx="2485690"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5 – 1000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2" name="Title 1">
            <a:extLst>
              <a:ext uri="{FF2B5EF4-FFF2-40B4-BE49-F238E27FC236}">
                <a16:creationId xmlns:a16="http://schemas.microsoft.com/office/drawing/2014/main" id="{647ACF12-6738-4B01-49E1-B3D5280A3A1D}"/>
              </a:ext>
            </a:extLst>
          </p:cNvPr>
          <p:cNvSpPr txBox="1">
            <a:spLocks/>
          </p:cNvSpPr>
          <p:nvPr/>
        </p:nvSpPr>
        <p:spPr>
          <a:xfrm>
            <a:off x="5358145" y="3403338"/>
            <a:ext cx="6357605" cy="200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dirty="0">
                <a:latin typeface="Arial Rounded MT Bold"/>
              </a:rPr>
              <a:t>Chewing gum is not biodegradable. Most chewing gum products are made from the same materials used to make adhesives and tyre tubes. They’re designed to be long-lasting for heavy-duty use. </a:t>
            </a:r>
          </a:p>
          <a:p>
            <a:pPr>
              <a:lnSpc>
                <a:spcPct val="100000"/>
              </a:lnSpc>
            </a:pPr>
            <a:endParaRPr lang="en-GB" sz="2400" dirty="0">
              <a:latin typeface="Arial Rounded MT Bold" panose="020F0704030504030204" pitchFamily="34" charset="77"/>
            </a:endParaRPr>
          </a:p>
          <a:p>
            <a:pPr>
              <a:lnSpc>
                <a:spcPct val="100000"/>
              </a:lnSpc>
            </a:pPr>
            <a:r>
              <a:rPr lang="en-GB" sz="2400" dirty="0">
                <a:solidFill>
                  <a:srgbClr val="7DB552"/>
                </a:solidFill>
                <a:latin typeface="Arial Rounded MT Bold" panose="020F0704030504030204" pitchFamily="34" charset="77"/>
              </a:rPr>
              <a:t>That’s why so much chewing gum exists on streets lasting months, even years with very little change in their form. </a:t>
            </a:r>
          </a:p>
        </p:txBody>
      </p:sp>
      <p:sp>
        <p:nvSpPr>
          <p:cNvPr id="7" name="Title 1">
            <a:extLst>
              <a:ext uri="{FF2B5EF4-FFF2-40B4-BE49-F238E27FC236}">
                <a16:creationId xmlns:a16="http://schemas.microsoft.com/office/drawing/2014/main" id="{7AC39BF8-ECCA-F4E8-0A39-6A3F7D66A6ED}"/>
              </a:ext>
            </a:extLst>
          </p:cNvPr>
          <p:cNvSpPr>
            <a:spLocks noGrp="1"/>
          </p:cNvSpPr>
          <p:nvPr>
            <p:ph type="title"/>
          </p:nvPr>
        </p:nvSpPr>
        <p:spPr>
          <a:xfrm>
            <a:off x="406758" y="183076"/>
            <a:ext cx="7949842" cy="980047"/>
          </a:xfrm>
        </p:spPr>
        <p:txBody>
          <a:bodyPr>
            <a:noAutofit/>
          </a:bodyPr>
          <a:lstStyle/>
          <a:p>
            <a:pPr>
              <a:lnSpc>
                <a:spcPct val="100000"/>
              </a:lnSpc>
            </a:pPr>
            <a:r>
              <a:rPr lang="en-GB" sz="3600" b="1" dirty="0">
                <a:solidFill>
                  <a:schemeClr val="bg1"/>
                </a:solidFill>
                <a:latin typeface="Arial Rounded MT Bold"/>
              </a:rPr>
              <a:t>Guess the decomposition times</a:t>
            </a:r>
            <a:endParaRPr lang="en-GB" sz="3600" b="1" dirty="0">
              <a:solidFill>
                <a:schemeClr val="bg1"/>
              </a:solidFill>
              <a:latin typeface="Arial Rounded MT Bold" panose="020F0704030504030204" pitchFamily="34" charset="0"/>
            </a:endParaRPr>
          </a:p>
        </p:txBody>
      </p:sp>
      <p:pic>
        <p:nvPicPr>
          <p:cNvPr id="3" name="Picture 2" descr="A cartoon of a pink rectangular object with a face&#10;&#10;Description automatically generated">
            <a:extLst>
              <a:ext uri="{FF2B5EF4-FFF2-40B4-BE49-F238E27FC236}">
                <a16:creationId xmlns:a16="http://schemas.microsoft.com/office/drawing/2014/main" id="{79EA7552-3778-276B-251A-B1A5B3812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96" y="1885685"/>
            <a:ext cx="4296469" cy="4296469"/>
          </a:xfrm>
          <a:prstGeom prst="rect">
            <a:avLst/>
          </a:prstGeom>
        </p:spPr>
      </p:pic>
    </p:spTree>
    <p:extLst>
      <p:ext uri="{BB962C8B-B14F-4D97-AF65-F5344CB8AC3E}">
        <p14:creationId xmlns:p14="http://schemas.microsoft.com/office/powerpoint/2010/main" val="319239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9" grpId="0"/>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C7B26-DEAD-C136-DF33-783B6C1CA91E}"/>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46C0CD1-CC8F-73F0-1307-AE71B3F13CB9}"/>
              </a:ext>
            </a:extLst>
          </p:cNvPr>
          <p:cNvSpPr/>
          <p:nvPr/>
        </p:nvSpPr>
        <p:spPr>
          <a:xfrm>
            <a:off x="0" y="-12971"/>
            <a:ext cx="12192000" cy="1333771"/>
          </a:xfrm>
          <a:prstGeom prst="rect">
            <a:avLst/>
          </a:prstGeom>
          <a:solidFill>
            <a:srgbClr val="7DB552"/>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itle 1">
            <a:extLst>
              <a:ext uri="{FF2B5EF4-FFF2-40B4-BE49-F238E27FC236}">
                <a16:creationId xmlns:a16="http://schemas.microsoft.com/office/drawing/2014/main" id="{C99BFBB7-8E75-8932-1999-9E8398BF30BE}"/>
              </a:ext>
            </a:extLst>
          </p:cNvPr>
          <p:cNvSpPr txBox="1">
            <a:spLocks/>
          </p:cNvSpPr>
          <p:nvPr/>
        </p:nvSpPr>
        <p:spPr>
          <a:xfrm>
            <a:off x="5358145" y="1805589"/>
            <a:ext cx="2300287"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1200" b="1" dirty="0">
                <a:solidFill>
                  <a:schemeClr val="tx1">
                    <a:lumMod val="95000"/>
                    <a:lumOff val="5000"/>
                  </a:schemeClr>
                </a:solidFill>
                <a:latin typeface="Arial Rounded MT Bold"/>
              </a:rPr>
              <a:t>Crisp packet</a:t>
            </a:r>
            <a:endParaRPr lang="en-GB" sz="1200" b="1" dirty="0">
              <a:solidFill>
                <a:schemeClr val="tx1">
                  <a:lumMod val="95000"/>
                  <a:lumOff val="5000"/>
                </a:schemeClr>
              </a:solidFill>
              <a:latin typeface="Arial Rounded MT Bold" panose="020F0704030504030204" pitchFamily="34" charset="0"/>
            </a:endParaRPr>
          </a:p>
        </p:txBody>
      </p:sp>
      <p:sp>
        <p:nvSpPr>
          <p:cNvPr id="39" name="Title 1">
            <a:extLst>
              <a:ext uri="{FF2B5EF4-FFF2-40B4-BE49-F238E27FC236}">
                <a16:creationId xmlns:a16="http://schemas.microsoft.com/office/drawing/2014/main" id="{5BAEBF98-E01B-C226-A05F-467850257F52}"/>
              </a:ext>
            </a:extLst>
          </p:cNvPr>
          <p:cNvSpPr txBox="1">
            <a:spLocks/>
          </p:cNvSpPr>
          <p:nvPr/>
        </p:nvSpPr>
        <p:spPr>
          <a:xfrm>
            <a:off x="5358145" y="2141664"/>
            <a:ext cx="2485690"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dirty="0">
                <a:solidFill>
                  <a:srgbClr val="7DB552"/>
                </a:solidFill>
                <a:latin typeface="Arial Rounded MT Bold" panose="020F0704030504030204" pitchFamily="34" charset="77"/>
                <a:cs typeface="Arial" panose="020B0604020202020204" pitchFamily="34" charset="0"/>
              </a:rPr>
              <a:t>80 - 300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2" name="Title 1">
            <a:extLst>
              <a:ext uri="{FF2B5EF4-FFF2-40B4-BE49-F238E27FC236}">
                <a16:creationId xmlns:a16="http://schemas.microsoft.com/office/drawing/2014/main" id="{FAF9193A-CC06-70B0-8A10-FB58EEFD9F88}"/>
              </a:ext>
            </a:extLst>
          </p:cNvPr>
          <p:cNvSpPr txBox="1">
            <a:spLocks/>
          </p:cNvSpPr>
          <p:nvPr/>
        </p:nvSpPr>
        <p:spPr>
          <a:xfrm>
            <a:off x="5358145" y="3428999"/>
            <a:ext cx="6243306" cy="18663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GB" sz="2400" dirty="0">
              <a:latin typeface="Arial Rounded MT Bold" panose="020F0704030504030204" pitchFamily="34" charset="77"/>
            </a:endParaRPr>
          </a:p>
          <a:p>
            <a:pPr>
              <a:lnSpc>
                <a:spcPct val="100000"/>
              </a:lnSpc>
            </a:pPr>
            <a:r>
              <a:rPr lang="en-GB" sz="2400" b="1" dirty="0">
                <a:latin typeface="Arial Rounded MT Bold"/>
                <a:cs typeface="Arial"/>
              </a:rPr>
              <a:t>Crisp packets are usually made using layers of plastic and aluminium foil.</a:t>
            </a:r>
          </a:p>
          <a:p>
            <a:pPr>
              <a:lnSpc>
                <a:spcPct val="100000"/>
              </a:lnSpc>
            </a:pPr>
            <a:endParaRPr lang="en-GB" sz="2400" b="1" dirty="0">
              <a:solidFill>
                <a:srgbClr val="7DB552"/>
              </a:solidFill>
              <a:latin typeface="Arial Rounded MT Bold" panose="020F0704030504030204" pitchFamily="34" charset="77"/>
              <a:cs typeface="Arial" panose="020B0604020202020204" pitchFamily="34" charset="0"/>
            </a:endParaRPr>
          </a:p>
          <a:p>
            <a:pPr>
              <a:lnSpc>
                <a:spcPct val="100000"/>
              </a:lnSpc>
            </a:pPr>
            <a:r>
              <a:rPr lang="en-GB" sz="2400" b="1" dirty="0">
                <a:solidFill>
                  <a:srgbClr val="7DB552"/>
                </a:solidFill>
                <a:latin typeface="Arial Rounded MT Bold"/>
                <a:cs typeface="Arial"/>
              </a:rPr>
              <a:t>This mixed material is very difficult to break down and doesn’t biodegrade fully. When left, the packet breaks down into microplastics and aluminium fragments, which stay in the environment much longer.</a:t>
            </a:r>
            <a:endParaRPr lang="en-GB" sz="11500" b="1" dirty="0">
              <a:solidFill>
                <a:srgbClr val="7DB552"/>
              </a:solidFill>
              <a:latin typeface="Arial Rounded MT Bold"/>
              <a:cs typeface="Arial"/>
            </a:endParaRPr>
          </a:p>
        </p:txBody>
      </p:sp>
      <p:sp>
        <p:nvSpPr>
          <p:cNvPr id="7" name="Title 1">
            <a:extLst>
              <a:ext uri="{FF2B5EF4-FFF2-40B4-BE49-F238E27FC236}">
                <a16:creationId xmlns:a16="http://schemas.microsoft.com/office/drawing/2014/main" id="{B8360208-1F39-D2AE-E25D-C8D96BD86835}"/>
              </a:ext>
            </a:extLst>
          </p:cNvPr>
          <p:cNvSpPr>
            <a:spLocks noGrp="1"/>
          </p:cNvSpPr>
          <p:nvPr>
            <p:ph type="title"/>
          </p:nvPr>
        </p:nvSpPr>
        <p:spPr>
          <a:xfrm>
            <a:off x="406758" y="183076"/>
            <a:ext cx="7949842" cy="980047"/>
          </a:xfrm>
        </p:spPr>
        <p:txBody>
          <a:bodyPr>
            <a:noAutofit/>
          </a:bodyPr>
          <a:lstStyle/>
          <a:p>
            <a:pPr>
              <a:lnSpc>
                <a:spcPct val="100000"/>
              </a:lnSpc>
            </a:pPr>
            <a:r>
              <a:rPr lang="en-GB" sz="3600" b="1" dirty="0">
                <a:solidFill>
                  <a:schemeClr val="bg1"/>
                </a:solidFill>
                <a:latin typeface="Arial Rounded MT Bold"/>
              </a:rPr>
              <a:t>Guess the decomposition times</a:t>
            </a:r>
            <a:endParaRPr lang="en-GB" sz="3600" b="1" dirty="0">
              <a:solidFill>
                <a:schemeClr val="bg1"/>
              </a:solidFill>
              <a:latin typeface="Arial Rounded MT Bold" panose="020F0704030504030204" pitchFamily="34" charset="0"/>
            </a:endParaRPr>
          </a:p>
        </p:txBody>
      </p:sp>
      <p:pic>
        <p:nvPicPr>
          <p:cNvPr id="3" name="Picture 2" descr="A cartoon of a red cylinder&#10;&#10;Description automatically generated">
            <a:extLst>
              <a:ext uri="{FF2B5EF4-FFF2-40B4-BE49-F238E27FC236}">
                <a16:creationId xmlns:a16="http://schemas.microsoft.com/office/drawing/2014/main" id="{B0F2BE8D-3E41-AC83-31B8-58205134D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222" y="1957856"/>
            <a:ext cx="3791759" cy="4133358"/>
          </a:xfrm>
          <a:prstGeom prst="rect">
            <a:avLst/>
          </a:prstGeom>
        </p:spPr>
      </p:pic>
    </p:spTree>
    <p:extLst>
      <p:ext uri="{BB962C8B-B14F-4D97-AF65-F5344CB8AC3E}">
        <p14:creationId xmlns:p14="http://schemas.microsoft.com/office/powerpoint/2010/main" val="362631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9" grpId="0"/>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F931D-F98A-3258-8ADE-F075802276F9}"/>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1B2BC88B-388F-1381-4D2E-22B3D2610F4B}"/>
              </a:ext>
            </a:extLst>
          </p:cNvPr>
          <p:cNvSpPr/>
          <p:nvPr/>
        </p:nvSpPr>
        <p:spPr>
          <a:xfrm>
            <a:off x="0" y="-12971"/>
            <a:ext cx="12192000" cy="1333771"/>
          </a:xfrm>
          <a:prstGeom prst="rect">
            <a:avLst/>
          </a:prstGeom>
          <a:solidFill>
            <a:srgbClr val="7DB552"/>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itle 1">
            <a:extLst>
              <a:ext uri="{FF2B5EF4-FFF2-40B4-BE49-F238E27FC236}">
                <a16:creationId xmlns:a16="http://schemas.microsoft.com/office/drawing/2014/main" id="{223141EF-8C9E-6D7D-87F5-7FC701199D68}"/>
              </a:ext>
            </a:extLst>
          </p:cNvPr>
          <p:cNvSpPr txBox="1">
            <a:spLocks/>
          </p:cNvSpPr>
          <p:nvPr/>
        </p:nvSpPr>
        <p:spPr>
          <a:xfrm>
            <a:off x="5358145" y="1805589"/>
            <a:ext cx="2300287"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1200" b="1" dirty="0">
                <a:solidFill>
                  <a:schemeClr val="tx1">
                    <a:lumMod val="95000"/>
                    <a:lumOff val="5000"/>
                  </a:schemeClr>
                </a:solidFill>
                <a:latin typeface="Arial Rounded MT Bold" panose="020F0704030504030204" pitchFamily="34" charset="0"/>
              </a:rPr>
              <a:t>Batteries</a:t>
            </a:r>
          </a:p>
        </p:txBody>
      </p:sp>
      <p:sp>
        <p:nvSpPr>
          <p:cNvPr id="39" name="Title 1">
            <a:extLst>
              <a:ext uri="{FF2B5EF4-FFF2-40B4-BE49-F238E27FC236}">
                <a16:creationId xmlns:a16="http://schemas.microsoft.com/office/drawing/2014/main" id="{C0B3199D-886B-2834-FE52-6A92E8A6682A}"/>
              </a:ext>
            </a:extLst>
          </p:cNvPr>
          <p:cNvSpPr txBox="1">
            <a:spLocks/>
          </p:cNvSpPr>
          <p:nvPr/>
        </p:nvSpPr>
        <p:spPr>
          <a:xfrm>
            <a:off x="5358145" y="2141664"/>
            <a:ext cx="2485690"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dirty="0">
                <a:solidFill>
                  <a:srgbClr val="7DB552"/>
                </a:solidFill>
                <a:latin typeface="Arial Rounded MT Bold" panose="020F0704030504030204" pitchFamily="34" charset="77"/>
                <a:cs typeface="Arial" panose="020B0604020202020204" pitchFamily="34" charset="0"/>
              </a:rPr>
              <a:t>100 +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2" name="Title 1">
            <a:extLst>
              <a:ext uri="{FF2B5EF4-FFF2-40B4-BE49-F238E27FC236}">
                <a16:creationId xmlns:a16="http://schemas.microsoft.com/office/drawing/2014/main" id="{C9C08B12-C83B-75FF-FFF1-663FE232A0BA}"/>
              </a:ext>
            </a:extLst>
          </p:cNvPr>
          <p:cNvSpPr txBox="1">
            <a:spLocks/>
          </p:cNvSpPr>
          <p:nvPr/>
        </p:nvSpPr>
        <p:spPr>
          <a:xfrm>
            <a:off x="5358145" y="3428999"/>
            <a:ext cx="6243306" cy="18663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dirty="0">
                <a:latin typeface="Arial Rounded MT Bold" panose="020F0704030504030204" pitchFamily="34" charset="77"/>
              </a:rPr>
              <a:t>Batteries corrode slowly, releasing heavy metals into the soil and water. The acid inside can leak in a matter of a few years, while the lead casing takes centuries to break down. </a:t>
            </a:r>
          </a:p>
          <a:p>
            <a:pPr>
              <a:lnSpc>
                <a:spcPct val="100000"/>
              </a:lnSpc>
            </a:pPr>
            <a:endParaRPr lang="en-GB" sz="2400" dirty="0">
              <a:solidFill>
                <a:srgbClr val="7DB552"/>
              </a:solidFill>
              <a:latin typeface="Arial Rounded MT Bold" panose="020F0704030504030204" pitchFamily="34" charset="77"/>
            </a:endParaRPr>
          </a:p>
          <a:p>
            <a:pPr>
              <a:lnSpc>
                <a:spcPct val="100000"/>
              </a:lnSpc>
            </a:pPr>
            <a:r>
              <a:rPr lang="en-GB" sz="2400" dirty="0">
                <a:solidFill>
                  <a:srgbClr val="7DB552"/>
                </a:solidFill>
                <a:latin typeface="Arial Rounded MT Bold" panose="020F0704030504030204" pitchFamily="34" charset="77"/>
              </a:rPr>
              <a:t>That’s why batteries should always be disposed of at special recycling centres, never in regular bins.</a:t>
            </a:r>
          </a:p>
        </p:txBody>
      </p:sp>
      <p:sp>
        <p:nvSpPr>
          <p:cNvPr id="6" name="Title 1">
            <a:extLst>
              <a:ext uri="{FF2B5EF4-FFF2-40B4-BE49-F238E27FC236}">
                <a16:creationId xmlns:a16="http://schemas.microsoft.com/office/drawing/2014/main" id="{141FFC28-E660-2C55-CD9E-8AB684577899}"/>
              </a:ext>
            </a:extLst>
          </p:cNvPr>
          <p:cNvSpPr>
            <a:spLocks noGrp="1"/>
          </p:cNvSpPr>
          <p:nvPr>
            <p:ph type="title"/>
          </p:nvPr>
        </p:nvSpPr>
        <p:spPr>
          <a:xfrm>
            <a:off x="406758" y="183076"/>
            <a:ext cx="7949842" cy="980047"/>
          </a:xfrm>
        </p:spPr>
        <p:txBody>
          <a:bodyPr>
            <a:noAutofit/>
          </a:bodyPr>
          <a:lstStyle/>
          <a:p>
            <a:pPr>
              <a:lnSpc>
                <a:spcPct val="100000"/>
              </a:lnSpc>
            </a:pPr>
            <a:r>
              <a:rPr lang="en-GB" sz="3600" b="1" dirty="0">
                <a:solidFill>
                  <a:schemeClr val="bg1"/>
                </a:solidFill>
                <a:latin typeface="Arial Rounded MT Bold"/>
              </a:rPr>
              <a:t>Guess the decomposition times</a:t>
            </a:r>
            <a:endParaRPr lang="en-GB" sz="3600" b="1" dirty="0">
              <a:solidFill>
                <a:schemeClr val="bg1"/>
              </a:solidFill>
              <a:latin typeface="Arial Rounded MT Bold" panose="020F0704030504030204" pitchFamily="34" charset="0"/>
            </a:endParaRPr>
          </a:p>
        </p:txBody>
      </p:sp>
      <p:pic>
        <p:nvPicPr>
          <p:cNvPr id="3" name="Picture 2" descr="A cartoon battery with eyes and a cartoon character&#10;&#10;Description automatically generated with medium confidence">
            <a:extLst>
              <a:ext uri="{FF2B5EF4-FFF2-40B4-BE49-F238E27FC236}">
                <a16:creationId xmlns:a16="http://schemas.microsoft.com/office/drawing/2014/main" id="{B620D470-3C0E-AD73-BD4B-790C8A3CF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47" y="2010699"/>
            <a:ext cx="3998926" cy="4095674"/>
          </a:xfrm>
          <a:prstGeom prst="rect">
            <a:avLst/>
          </a:prstGeom>
        </p:spPr>
      </p:pic>
    </p:spTree>
    <p:extLst>
      <p:ext uri="{BB962C8B-B14F-4D97-AF65-F5344CB8AC3E}">
        <p14:creationId xmlns:p14="http://schemas.microsoft.com/office/powerpoint/2010/main" val="4808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9" grpId="0"/>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5AF83-5025-1CC6-0B79-BF85ACF4A82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D25BA02-0D48-F2A1-FD98-0DBD96CA4C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1" cy="6872514"/>
          </a:xfrm>
          <a:prstGeom prst="rect">
            <a:avLst/>
          </a:prstGeom>
        </p:spPr>
      </p:pic>
      <p:sp>
        <p:nvSpPr>
          <p:cNvPr id="10" name="Rounded Rectangle 9">
            <a:extLst>
              <a:ext uri="{FF2B5EF4-FFF2-40B4-BE49-F238E27FC236}">
                <a16:creationId xmlns:a16="http://schemas.microsoft.com/office/drawing/2014/main" id="{FF3C8D53-2831-2D6C-9373-CB33790243A0}"/>
              </a:ext>
            </a:extLst>
          </p:cNvPr>
          <p:cNvSpPr/>
          <p:nvPr/>
        </p:nvSpPr>
        <p:spPr>
          <a:xfrm>
            <a:off x="486080" y="548110"/>
            <a:ext cx="5637630" cy="5773522"/>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 name="Title 1">
            <a:extLst>
              <a:ext uri="{FF2B5EF4-FFF2-40B4-BE49-F238E27FC236}">
                <a16:creationId xmlns:a16="http://schemas.microsoft.com/office/drawing/2014/main" id="{73B4CBA2-C54A-2ECB-51D8-6B080A891A6D}"/>
              </a:ext>
            </a:extLst>
          </p:cNvPr>
          <p:cNvSpPr>
            <a:spLocks noGrp="1"/>
          </p:cNvSpPr>
          <p:nvPr>
            <p:ph type="title"/>
          </p:nvPr>
        </p:nvSpPr>
        <p:spPr>
          <a:xfrm>
            <a:off x="854691" y="619314"/>
            <a:ext cx="10515600" cy="1325563"/>
          </a:xfrm>
        </p:spPr>
        <p:txBody>
          <a:bodyPr/>
          <a:lstStyle/>
          <a:p>
            <a:r>
              <a:rPr lang="en-GB" sz="2000" b="1" dirty="0">
                <a:solidFill>
                  <a:srgbClr val="7DB452"/>
                </a:solidFill>
                <a:latin typeface="Arial Rounded MT Bold"/>
              </a:rPr>
              <a:t>Activity time – Part 1</a:t>
            </a:r>
            <a:endParaRPr lang="en-GB" b="1" dirty="0">
              <a:solidFill>
                <a:srgbClr val="7DB452"/>
              </a:solidFill>
              <a:latin typeface="Arial Rounded MT Bold"/>
            </a:endParaRPr>
          </a:p>
        </p:txBody>
      </p:sp>
      <p:sp>
        <p:nvSpPr>
          <p:cNvPr id="3" name="Content Placeholder 2">
            <a:extLst>
              <a:ext uri="{FF2B5EF4-FFF2-40B4-BE49-F238E27FC236}">
                <a16:creationId xmlns:a16="http://schemas.microsoft.com/office/drawing/2014/main" id="{2E70C086-D87D-0EED-971B-0FF71975D0D2}"/>
              </a:ext>
            </a:extLst>
          </p:cNvPr>
          <p:cNvSpPr>
            <a:spLocks noGrp="1"/>
          </p:cNvSpPr>
          <p:nvPr>
            <p:ph idx="1"/>
          </p:nvPr>
        </p:nvSpPr>
        <p:spPr>
          <a:xfrm>
            <a:off x="854691" y="2169984"/>
            <a:ext cx="2878725" cy="2393995"/>
          </a:xfrm>
        </p:spPr>
        <p:txBody>
          <a:bodyPr>
            <a:noAutofit/>
          </a:bodyPr>
          <a:lstStyle/>
          <a:p>
            <a:pPr marL="0" indent="0">
              <a:lnSpc>
                <a:spcPct val="100000"/>
              </a:lnSpc>
              <a:buNone/>
            </a:pPr>
            <a:r>
              <a:rPr lang="en-GB" sz="2000" dirty="0">
                <a:latin typeface="Arial" panose="020B0604020202020204" pitchFamily="34" charset="0"/>
                <a:cs typeface="Arial" panose="020B0604020202020204" pitchFamily="34" charset="0"/>
              </a:rPr>
              <a:t>In pairs, </a:t>
            </a:r>
            <a:r>
              <a:rPr lang="en-US" sz="2000" dirty="0">
                <a:latin typeface="Arial" panose="020B0604020202020204" pitchFamily="34" charset="0"/>
                <a:cs typeface="Arial" panose="020B0604020202020204" pitchFamily="34" charset="0"/>
              </a:rPr>
              <a:t>go outside and spend around 5 - 10 minutes looking for any litter you can find around the school. </a:t>
            </a:r>
          </a:p>
          <a:p>
            <a:pPr marL="0" indent="0">
              <a:lnSpc>
                <a:spcPct val="100000"/>
              </a:lnSpc>
              <a:buNone/>
            </a:pPr>
            <a:br>
              <a:rPr lang="en-US" sz="20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DC7CACD-AECF-77D5-40DB-D81B430713EA}"/>
              </a:ext>
            </a:extLst>
          </p:cNvPr>
          <p:cNvSpPr txBox="1"/>
          <p:nvPr/>
        </p:nvSpPr>
        <p:spPr>
          <a:xfrm>
            <a:off x="854691" y="1439025"/>
            <a:ext cx="4971983" cy="646331"/>
          </a:xfrm>
          <a:prstGeom prst="rect">
            <a:avLst/>
          </a:prstGeom>
          <a:noFill/>
        </p:spPr>
        <p:txBody>
          <a:bodyPr wrap="square">
            <a:spAutoFit/>
          </a:bodyPr>
          <a:lstStyle/>
          <a:p>
            <a:pPr marL="0" indent="0">
              <a:buNone/>
            </a:pPr>
            <a:r>
              <a:rPr lang="en-GB" sz="3600" b="1" dirty="0">
                <a:solidFill>
                  <a:srgbClr val="7DB452"/>
                </a:solidFill>
                <a:latin typeface="Arial Rounded MT Bold" panose="020F0704030504030204" pitchFamily="34" charset="0"/>
              </a:rPr>
              <a:t>Litter Hunt</a:t>
            </a:r>
          </a:p>
        </p:txBody>
      </p:sp>
      <p:pic>
        <p:nvPicPr>
          <p:cNvPr id="12" name="Picture 11" descr="A cartoon banana with a face&#10;&#10;Description automatically generated">
            <a:extLst>
              <a:ext uri="{FF2B5EF4-FFF2-40B4-BE49-F238E27FC236}">
                <a16:creationId xmlns:a16="http://schemas.microsoft.com/office/drawing/2014/main" id="{4C1744B4-70C0-B0CF-DFE3-C416E2818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2074">
            <a:off x="9726354" y="5320259"/>
            <a:ext cx="1627882" cy="1300487"/>
          </a:xfrm>
          <a:prstGeom prst="rect">
            <a:avLst/>
          </a:prstGeom>
          <a:effectLst>
            <a:outerShdw sx="1000" sy="1000" algn="ctr" rotWithShape="0">
              <a:srgbClr val="000000"/>
            </a:outerShdw>
          </a:effectLst>
        </p:spPr>
      </p:pic>
      <p:sp>
        <p:nvSpPr>
          <p:cNvPr id="4" name="Rounded Rectangle 3">
            <a:extLst>
              <a:ext uri="{FF2B5EF4-FFF2-40B4-BE49-F238E27FC236}">
                <a16:creationId xmlns:a16="http://schemas.microsoft.com/office/drawing/2014/main" id="{D592D907-FCA6-B4DA-3600-AADBF8353B78}"/>
              </a:ext>
            </a:extLst>
          </p:cNvPr>
          <p:cNvSpPr/>
          <p:nvPr/>
        </p:nvSpPr>
        <p:spPr>
          <a:xfrm>
            <a:off x="834846" y="4843848"/>
            <a:ext cx="4891396" cy="1087395"/>
          </a:xfrm>
          <a:prstGeom prst="roundRect">
            <a:avLst>
              <a:gd name="adj" fmla="val 18565"/>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78E4E24-3ADD-D5F9-A020-F93E51B1D011}"/>
              </a:ext>
            </a:extLst>
          </p:cNvPr>
          <p:cNvSpPr txBox="1"/>
          <p:nvPr/>
        </p:nvSpPr>
        <p:spPr>
          <a:xfrm>
            <a:off x="1092014" y="5056024"/>
            <a:ext cx="4399899" cy="646331"/>
          </a:xfrm>
          <a:prstGeom prst="rect">
            <a:avLst/>
          </a:prstGeom>
          <a:noFill/>
        </p:spPr>
        <p:txBody>
          <a:bodyPr wrap="square" rtlCol="0">
            <a:spAutoFit/>
          </a:bodyPr>
          <a:lstStyle/>
          <a:p>
            <a:pPr marL="0" indent="0">
              <a:buNone/>
            </a:pPr>
            <a:r>
              <a:rPr lang="en-US" sz="1800" dirty="0">
                <a:solidFill>
                  <a:schemeClr val="bg1"/>
                </a:solidFill>
                <a:latin typeface="Arial Rounded MT Bold" panose="020F0704030504030204" pitchFamily="34" charset="77"/>
                <a:cs typeface="Arial" panose="020B0604020202020204" pitchFamily="34" charset="0"/>
              </a:rPr>
              <a:t>Once you have found a few things, come back in for part 2 of the activity.</a:t>
            </a:r>
            <a:endParaRPr lang="en-US" sz="1800" dirty="0">
              <a:solidFill>
                <a:schemeClr val="bg1"/>
              </a:solidFill>
              <a:latin typeface="Arial" panose="020B0604020202020204" pitchFamily="34" charset="0"/>
              <a:cs typeface="Arial" panose="020B0604020202020204" pitchFamily="34" charset="0"/>
            </a:endParaRPr>
          </a:p>
        </p:txBody>
      </p:sp>
      <p:pic>
        <p:nvPicPr>
          <p:cNvPr id="6" name="Picture 5" descr="A cartoon of a black bag&#10;&#10;AI-generated content may be incorrect.">
            <a:extLst>
              <a:ext uri="{FF2B5EF4-FFF2-40B4-BE49-F238E27FC236}">
                <a16:creationId xmlns:a16="http://schemas.microsoft.com/office/drawing/2014/main" id="{2B97F386-C65D-4512-6731-7012CEA96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8622" y="1143192"/>
            <a:ext cx="3053982" cy="4150456"/>
          </a:xfrm>
          <a:prstGeom prst="rect">
            <a:avLst/>
          </a:prstGeom>
        </p:spPr>
      </p:pic>
      <p:pic>
        <p:nvPicPr>
          <p:cNvPr id="11" name="Picture 10">
            <a:extLst>
              <a:ext uri="{FF2B5EF4-FFF2-40B4-BE49-F238E27FC236}">
                <a16:creationId xmlns:a16="http://schemas.microsoft.com/office/drawing/2014/main" id="{D8B76D50-10DE-A5EA-81A8-92A6B72606BB}"/>
              </a:ext>
            </a:extLst>
          </p:cNvPr>
          <p:cNvPicPr>
            <a:picLocks noChangeAspect="1"/>
          </p:cNvPicPr>
          <p:nvPr/>
        </p:nvPicPr>
        <p:blipFill>
          <a:blip r:embed="rId5"/>
          <a:stretch>
            <a:fillRect/>
          </a:stretch>
        </p:blipFill>
        <p:spPr>
          <a:xfrm rot="584729">
            <a:off x="10034473" y="2103295"/>
            <a:ext cx="472611" cy="3584926"/>
          </a:xfrm>
          <a:prstGeom prst="rect">
            <a:avLst/>
          </a:prstGeom>
        </p:spPr>
      </p:pic>
      <p:pic>
        <p:nvPicPr>
          <p:cNvPr id="13" name="Picture 12">
            <a:extLst>
              <a:ext uri="{FF2B5EF4-FFF2-40B4-BE49-F238E27FC236}">
                <a16:creationId xmlns:a16="http://schemas.microsoft.com/office/drawing/2014/main" id="{D9C2C581-ABB6-4DD8-5F0B-3DD655C136C7}"/>
              </a:ext>
            </a:extLst>
          </p:cNvPr>
          <p:cNvPicPr>
            <a:picLocks noChangeAspect="1"/>
          </p:cNvPicPr>
          <p:nvPr/>
        </p:nvPicPr>
        <p:blipFill>
          <a:blip r:embed="rId6"/>
          <a:stretch>
            <a:fillRect/>
          </a:stretch>
        </p:blipFill>
        <p:spPr>
          <a:xfrm>
            <a:off x="3977900" y="1260099"/>
            <a:ext cx="1722861" cy="2438067"/>
          </a:xfrm>
          <a:prstGeom prst="rect">
            <a:avLst/>
          </a:prstGeom>
        </p:spPr>
      </p:pic>
      <p:sp>
        <p:nvSpPr>
          <p:cNvPr id="15" name="TextBox 14">
            <a:extLst>
              <a:ext uri="{FF2B5EF4-FFF2-40B4-BE49-F238E27FC236}">
                <a16:creationId xmlns:a16="http://schemas.microsoft.com/office/drawing/2014/main" id="{08C4A50B-E9AB-131C-0AA8-A3488B92D6DD}"/>
              </a:ext>
            </a:extLst>
          </p:cNvPr>
          <p:cNvSpPr txBox="1"/>
          <p:nvPr/>
        </p:nvSpPr>
        <p:spPr>
          <a:xfrm>
            <a:off x="854691" y="4057038"/>
            <a:ext cx="4871551" cy="646331"/>
          </a:xfrm>
          <a:prstGeom prst="rect">
            <a:avLst/>
          </a:prstGeom>
          <a:noFill/>
        </p:spPr>
        <p:txBody>
          <a:bodyPr wrap="square">
            <a:spAutoFit/>
          </a:bodyPr>
          <a:lstStyle/>
          <a:p>
            <a:pPr marL="0" indent="0">
              <a:lnSpc>
                <a:spcPct val="100000"/>
              </a:lnSpc>
              <a:buNone/>
            </a:pPr>
            <a:r>
              <a:rPr lang="en-US" sz="1800" b="1" dirty="0">
                <a:latin typeface="Arial" panose="020B0604020202020204" pitchFamily="34" charset="0"/>
                <a:cs typeface="Arial" panose="020B0604020202020204" pitchFamily="34" charset="0"/>
              </a:rPr>
              <a:t>Using the sheet provided, take note of what you find and where you find it.</a:t>
            </a:r>
          </a:p>
        </p:txBody>
      </p:sp>
    </p:spTree>
    <p:extLst>
      <p:ext uri="{BB962C8B-B14F-4D97-AF65-F5344CB8AC3E}">
        <p14:creationId xmlns:p14="http://schemas.microsoft.com/office/powerpoint/2010/main" val="17299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11"/>
                                        </p:tgtEl>
                                        <p:attrNameLst>
                                          <p:attrName>r</p:attrName>
                                        </p:attrNameLst>
                                      </p:cBhvr>
                                    </p:animRot>
                                    <p:animRot by="-240000">
                                      <p:cBhvr>
                                        <p:cTn id="33" dur="200" fill="hold">
                                          <p:stCondLst>
                                            <p:cond delay="200"/>
                                          </p:stCondLst>
                                        </p:cTn>
                                        <p:tgtEl>
                                          <p:spTgt spid="11"/>
                                        </p:tgtEl>
                                        <p:attrNameLst>
                                          <p:attrName>r</p:attrName>
                                        </p:attrNameLst>
                                      </p:cBhvr>
                                    </p:animRot>
                                    <p:animRot by="240000">
                                      <p:cBhvr>
                                        <p:cTn id="34" dur="200" fill="hold">
                                          <p:stCondLst>
                                            <p:cond delay="400"/>
                                          </p:stCondLst>
                                        </p:cTn>
                                        <p:tgtEl>
                                          <p:spTgt spid="11"/>
                                        </p:tgtEl>
                                        <p:attrNameLst>
                                          <p:attrName>r</p:attrName>
                                        </p:attrNameLst>
                                      </p:cBhvr>
                                    </p:animRot>
                                    <p:animRot by="-240000">
                                      <p:cBhvr>
                                        <p:cTn id="35" dur="200" fill="hold">
                                          <p:stCondLst>
                                            <p:cond delay="600"/>
                                          </p:stCondLst>
                                        </p:cTn>
                                        <p:tgtEl>
                                          <p:spTgt spid="11"/>
                                        </p:tgtEl>
                                        <p:attrNameLst>
                                          <p:attrName>r</p:attrName>
                                        </p:attrNameLst>
                                      </p:cBhvr>
                                    </p:animRot>
                                    <p:animRot by="120000">
                                      <p:cBhvr>
                                        <p:cTn id="36" dur="200" fill="hold">
                                          <p:stCondLst>
                                            <p:cond delay="800"/>
                                          </p:stCondLst>
                                        </p:cTn>
                                        <p:tgtEl>
                                          <p:spTgt spid="11"/>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dissolv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E9DB8C-081F-D350-505A-98829402FB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2001" cy="6872514"/>
          </a:xfrm>
          <a:prstGeom prst="rect">
            <a:avLst/>
          </a:prstGeom>
        </p:spPr>
      </p:pic>
      <p:sp>
        <p:nvSpPr>
          <p:cNvPr id="14" name="Rounded Rectangle 9">
            <a:extLst>
              <a:ext uri="{FF2B5EF4-FFF2-40B4-BE49-F238E27FC236}">
                <a16:creationId xmlns:a16="http://schemas.microsoft.com/office/drawing/2014/main" id="{C78DEC81-3124-CCA6-4B7F-6673D3FA76AB}"/>
              </a:ext>
            </a:extLst>
          </p:cNvPr>
          <p:cNvSpPr/>
          <p:nvPr/>
        </p:nvSpPr>
        <p:spPr>
          <a:xfrm>
            <a:off x="486080" y="548110"/>
            <a:ext cx="5637630" cy="5773522"/>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pic>
        <p:nvPicPr>
          <p:cNvPr id="11" name="Picture 10" descr="A cartoon banana with a face&#10;&#10;Description automatically generated">
            <a:extLst>
              <a:ext uri="{FF2B5EF4-FFF2-40B4-BE49-F238E27FC236}">
                <a16:creationId xmlns:a16="http://schemas.microsoft.com/office/drawing/2014/main" id="{7F82C337-53CC-B76B-B934-EC65CA99E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02074">
            <a:off x="9726354" y="5320259"/>
            <a:ext cx="1627882" cy="1300487"/>
          </a:xfrm>
          <a:prstGeom prst="rect">
            <a:avLst/>
          </a:prstGeom>
          <a:effectLst>
            <a:outerShdw sx="1000" sy="1000" algn="ctr" rotWithShape="0">
              <a:srgbClr val="000000"/>
            </a:outerShdw>
          </a:effectLst>
        </p:spPr>
      </p:pic>
      <p:pic>
        <p:nvPicPr>
          <p:cNvPr id="12" name="Picture 11" descr="A cartoon of a black bag&#10;&#10;AI-generated content may be incorrect.">
            <a:extLst>
              <a:ext uri="{FF2B5EF4-FFF2-40B4-BE49-F238E27FC236}">
                <a16:creationId xmlns:a16="http://schemas.microsoft.com/office/drawing/2014/main" id="{E1F02148-251F-5E6C-F022-57354C42D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8622" y="1143192"/>
            <a:ext cx="3053982" cy="4150456"/>
          </a:xfrm>
          <a:prstGeom prst="rect">
            <a:avLst/>
          </a:prstGeom>
        </p:spPr>
      </p:pic>
      <p:pic>
        <p:nvPicPr>
          <p:cNvPr id="13" name="Picture 12">
            <a:extLst>
              <a:ext uri="{FF2B5EF4-FFF2-40B4-BE49-F238E27FC236}">
                <a16:creationId xmlns:a16="http://schemas.microsoft.com/office/drawing/2014/main" id="{75FF02E0-CEC3-AAAF-E5EC-07E91063C441}"/>
              </a:ext>
            </a:extLst>
          </p:cNvPr>
          <p:cNvPicPr>
            <a:picLocks noChangeAspect="1"/>
          </p:cNvPicPr>
          <p:nvPr/>
        </p:nvPicPr>
        <p:blipFill>
          <a:blip r:embed="rId6"/>
          <a:stretch>
            <a:fillRect/>
          </a:stretch>
        </p:blipFill>
        <p:spPr>
          <a:xfrm rot="584729">
            <a:off x="10034473" y="2103295"/>
            <a:ext cx="472611" cy="3584926"/>
          </a:xfrm>
          <a:prstGeom prst="rect">
            <a:avLst/>
          </a:prstGeom>
        </p:spPr>
      </p:pic>
      <p:sp>
        <p:nvSpPr>
          <p:cNvPr id="7" name="Rounded Rectangle 6">
            <a:extLst>
              <a:ext uri="{FF2B5EF4-FFF2-40B4-BE49-F238E27FC236}">
                <a16:creationId xmlns:a16="http://schemas.microsoft.com/office/drawing/2014/main" id="{C8580362-70B1-D975-34F9-E02346F729C2}"/>
              </a:ext>
            </a:extLst>
          </p:cNvPr>
          <p:cNvSpPr/>
          <p:nvPr/>
        </p:nvSpPr>
        <p:spPr>
          <a:xfrm>
            <a:off x="787398" y="4606755"/>
            <a:ext cx="5041027" cy="1409076"/>
          </a:xfrm>
          <a:prstGeom prst="roundRect">
            <a:avLst>
              <a:gd name="adj" fmla="val 13133"/>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latin typeface="Arial" panose="020B0604020202020204" pitchFamily="34" charset="0"/>
              <a:cs typeface="Arial" panose="020B0604020202020204" pitchFamily="34" charset="0"/>
            </a:endParaRPr>
          </a:p>
          <a:p>
            <a:endParaRPr lang="en-US" sz="22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59FEAF92-F17B-EA65-3CBA-D3BCF6330D05}"/>
              </a:ext>
            </a:extLst>
          </p:cNvPr>
          <p:cNvSpPr>
            <a:spLocks noGrp="1"/>
          </p:cNvSpPr>
          <p:nvPr>
            <p:ph idx="1"/>
          </p:nvPr>
        </p:nvSpPr>
        <p:spPr>
          <a:xfrm>
            <a:off x="854695" y="2655074"/>
            <a:ext cx="4786566" cy="2903538"/>
          </a:xfrm>
        </p:spPr>
        <p:txBody>
          <a:bodyPr>
            <a:normAutofit/>
          </a:bodyPr>
          <a:lstStyle/>
          <a:p>
            <a:pPr marL="0" indent="0">
              <a:lnSpc>
                <a:spcPct val="120000"/>
              </a:lnSpc>
              <a:buNone/>
            </a:pPr>
            <a:r>
              <a:rPr lang="en-GB" sz="2000" dirty="0">
                <a:latin typeface="Arial" panose="020B0604020202020204" pitchFamily="34" charset="0"/>
                <a:cs typeface="Arial" panose="020B0604020202020204" pitchFamily="34" charset="0"/>
              </a:rPr>
              <a:t>Commonly littered items include </a:t>
            </a:r>
            <a:r>
              <a:rPr lang="en-US" sz="2000" dirty="0">
                <a:latin typeface="Arial" panose="020B0604020202020204" pitchFamily="34" charset="0"/>
                <a:cs typeface="Arial" panose="020B0604020202020204" pitchFamily="34" charset="0"/>
              </a:rPr>
              <a:t>plastic bottles, wrappers, cigarette butts, chewing gum, vapes and food waste. </a:t>
            </a:r>
          </a:p>
          <a:p>
            <a:pPr marL="0" indent="0">
              <a:lnSpc>
                <a:spcPct val="120000"/>
              </a:lnSpc>
              <a:buNone/>
            </a:pPr>
            <a:r>
              <a:rPr lang="en-US" sz="2000" b="1" dirty="0">
                <a:latin typeface="Arial" panose="020B0604020202020204" pitchFamily="34" charset="0"/>
                <a:cs typeface="Arial" panose="020B0604020202020204" pitchFamily="34" charset="0"/>
              </a:rPr>
              <a:t>What did you find?</a:t>
            </a:r>
          </a:p>
          <a:p>
            <a:pPr marL="0" indent="0">
              <a:lnSpc>
                <a:spcPct val="120000"/>
              </a:lnSpc>
              <a:buNone/>
            </a:pPr>
            <a:endParaRPr lang="en-US" sz="2000" dirty="0">
              <a:latin typeface="Arial" panose="020B0604020202020204" pitchFamily="34" charset="0"/>
              <a:cs typeface="Arial" panose="020B0604020202020204" pitchFamily="34" charset="0"/>
            </a:endParaRPr>
          </a:p>
          <a:p>
            <a:pPr marL="0" indent="0">
              <a:lnSpc>
                <a:spcPct val="120000"/>
              </a:lnSpc>
              <a:buNone/>
            </a:pP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D3DD0D7-316D-8420-CD7F-010D55EDE8CA}"/>
              </a:ext>
            </a:extLst>
          </p:cNvPr>
          <p:cNvSpPr txBox="1"/>
          <p:nvPr/>
        </p:nvSpPr>
        <p:spPr>
          <a:xfrm>
            <a:off x="854695" y="1299462"/>
            <a:ext cx="4491039" cy="1200329"/>
          </a:xfrm>
          <a:prstGeom prst="rect">
            <a:avLst/>
          </a:prstGeom>
          <a:noFill/>
        </p:spPr>
        <p:txBody>
          <a:bodyPr wrap="square">
            <a:spAutoFit/>
          </a:bodyPr>
          <a:lstStyle/>
          <a:p>
            <a:pPr marL="0" indent="0">
              <a:buNone/>
            </a:pPr>
            <a:r>
              <a:rPr lang="en-GB" sz="3600" b="1" dirty="0">
                <a:solidFill>
                  <a:srgbClr val="7DB452"/>
                </a:solidFill>
                <a:latin typeface="Arial Rounded MT Bold" panose="020F0704030504030204" pitchFamily="34" charset="0"/>
              </a:rPr>
              <a:t>The impacts of littering </a:t>
            </a:r>
          </a:p>
        </p:txBody>
      </p:sp>
      <p:sp>
        <p:nvSpPr>
          <p:cNvPr id="4" name="TextBox 3">
            <a:extLst>
              <a:ext uri="{FF2B5EF4-FFF2-40B4-BE49-F238E27FC236}">
                <a16:creationId xmlns:a16="http://schemas.microsoft.com/office/drawing/2014/main" id="{010A55C0-E00E-20F8-5B0A-531D85BA5E8E}"/>
              </a:ext>
            </a:extLst>
          </p:cNvPr>
          <p:cNvSpPr txBox="1"/>
          <p:nvPr/>
        </p:nvSpPr>
        <p:spPr>
          <a:xfrm>
            <a:off x="921993" y="4709924"/>
            <a:ext cx="4786565" cy="1200329"/>
          </a:xfrm>
          <a:prstGeom prst="rect">
            <a:avLst/>
          </a:prstGeom>
          <a:noFill/>
        </p:spPr>
        <p:txBody>
          <a:bodyPr wrap="square" lIns="91440" tIns="45720" rIns="91440" bIns="45720" anchor="t">
            <a:spAutoFit/>
          </a:bodyPr>
          <a:lstStyle/>
          <a:p>
            <a:r>
              <a:rPr lang="en-US" sz="1800" dirty="0">
                <a:solidFill>
                  <a:schemeClr val="bg1"/>
                </a:solidFill>
                <a:latin typeface="Arial"/>
                <a:cs typeface="Arial"/>
              </a:rPr>
              <a:t>Your next task is to research the environmental, social and </a:t>
            </a:r>
            <a:r>
              <a:rPr lang="en-US" dirty="0">
                <a:solidFill>
                  <a:schemeClr val="bg1"/>
                </a:solidFill>
                <a:latin typeface="Arial"/>
                <a:cs typeface="Arial"/>
              </a:rPr>
              <a:t>economic</a:t>
            </a:r>
            <a:r>
              <a:rPr lang="en-US" sz="1800" dirty="0">
                <a:solidFill>
                  <a:schemeClr val="bg1"/>
                </a:solidFill>
                <a:latin typeface="Arial"/>
                <a:cs typeface="Arial"/>
              </a:rPr>
              <a:t> impacts of these littered items. </a:t>
            </a:r>
            <a:r>
              <a:rPr lang="en-US" sz="1800" b="1" dirty="0">
                <a:solidFill>
                  <a:schemeClr val="bg1"/>
                </a:solidFill>
                <a:latin typeface="Arial"/>
                <a:cs typeface="Arial"/>
              </a:rPr>
              <a:t>On the next slide are some examples you could use. </a:t>
            </a:r>
            <a:endParaRPr lang="en-GB" sz="1800" b="1" dirty="0">
              <a:solidFill>
                <a:schemeClr val="bg1"/>
              </a:solidFill>
              <a:latin typeface="Arial"/>
              <a:cs typeface="Arial"/>
            </a:endParaRPr>
          </a:p>
        </p:txBody>
      </p:sp>
      <p:sp>
        <p:nvSpPr>
          <p:cNvPr id="5" name="TextBox 4">
            <a:extLst>
              <a:ext uri="{FF2B5EF4-FFF2-40B4-BE49-F238E27FC236}">
                <a16:creationId xmlns:a16="http://schemas.microsoft.com/office/drawing/2014/main" id="{8F5D23FC-C974-A0AB-D2EB-CD2F9B231B26}"/>
              </a:ext>
            </a:extLst>
          </p:cNvPr>
          <p:cNvSpPr txBox="1"/>
          <p:nvPr/>
        </p:nvSpPr>
        <p:spPr>
          <a:xfrm>
            <a:off x="854695" y="905669"/>
            <a:ext cx="4491039" cy="369332"/>
          </a:xfrm>
          <a:prstGeom prst="rect">
            <a:avLst/>
          </a:prstGeom>
          <a:noFill/>
        </p:spPr>
        <p:txBody>
          <a:bodyPr wrap="square" lIns="91440" tIns="45720" rIns="91440" bIns="45720" anchor="t">
            <a:spAutoFit/>
          </a:bodyPr>
          <a:lstStyle/>
          <a:p>
            <a:pPr marL="0" indent="0">
              <a:buNone/>
            </a:pPr>
            <a:r>
              <a:rPr lang="en-GB" b="1" dirty="0">
                <a:solidFill>
                  <a:srgbClr val="7DB552"/>
                </a:solidFill>
                <a:latin typeface="Arial Rounded MT Bold"/>
              </a:rPr>
              <a:t>Activity time - Part 2</a:t>
            </a:r>
          </a:p>
        </p:txBody>
      </p:sp>
    </p:spTree>
    <p:extLst>
      <p:ext uri="{BB962C8B-B14F-4D97-AF65-F5344CB8AC3E}">
        <p14:creationId xmlns:p14="http://schemas.microsoft.com/office/powerpoint/2010/main" val="195868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13"/>
                                        </p:tgtEl>
                                        <p:attrNameLst>
                                          <p:attrName>r</p:attrName>
                                        </p:attrNameLst>
                                      </p:cBhvr>
                                    </p:animRot>
                                    <p:animRot by="-240000">
                                      <p:cBhvr>
                                        <p:cTn id="33" dur="200" fill="hold">
                                          <p:stCondLst>
                                            <p:cond delay="200"/>
                                          </p:stCondLst>
                                        </p:cTn>
                                        <p:tgtEl>
                                          <p:spTgt spid="13"/>
                                        </p:tgtEl>
                                        <p:attrNameLst>
                                          <p:attrName>r</p:attrName>
                                        </p:attrNameLst>
                                      </p:cBhvr>
                                    </p:animRot>
                                    <p:animRot by="240000">
                                      <p:cBhvr>
                                        <p:cTn id="34" dur="200" fill="hold">
                                          <p:stCondLst>
                                            <p:cond delay="400"/>
                                          </p:stCondLst>
                                        </p:cTn>
                                        <p:tgtEl>
                                          <p:spTgt spid="13"/>
                                        </p:tgtEl>
                                        <p:attrNameLst>
                                          <p:attrName>r</p:attrName>
                                        </p:attrNameLst>
                                      </p:cBhvr>
                                    </p:animRot>
                                    <p:animRot by="-240000">
                                      <p:cBhvr>
                                        <p:cTn id="35" dur="200" fill="hold">
                                          <p:stCondLst>
                                            <p:cond delay="600"/>
                                          </p:stCondLst>
                                        </p:cTn>
                                        <p:tgtEl>
                                          <p:spTgt spid="13"/>
                                        </p:tgtEl>
                                        <p:attrNameLst>
                                          <p:attrName>r</p:attrName>
                                        </p:attrNameLst>
                                      </p:cBhvr>
                                    </p:animRot>
                                    <p:animRot by="120000">
                                      <p:cBhvr>
                                        <p:cTn id="36" dur="200" fill="hold">
                                          <p:stCondLst>
                                            <p:cond delay="800"/>
                                          </p:stCondLst>
                                        </p:cTn>
                                        <p:tgtEl>
                                          <p:spTgt spid="13"/>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ssolv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7E8E3-D958-C2C4-B6CC-9A1804A21588}"/>
            </a:ext>
          </a:extLst>
        </p:cNvPr>
        <p:cNvGrpSpPr/>
        <p:nvPr/>
      </p:nvGrpSpPr>
      <p:grpSpPr>
        <a:xfrm>
          <a:off x="0" y="0"/>
          <a:ext cx="0" cy="0"/>
          <a:chOff x="0" y="0"/>
          <a:chExt cx="0" cy="0"/>
        </a:xfrm>
      </p:grpSpPr>
      <p:pic>
        <p:nvPicPr>
          <p:cNvPr id="15" name="Picture 14" descr="A bird holding a bag of chips&#10;&#10;Description automatically generated">
            <a:extLst>
              <a:ext uri="{FF2B5EF4-FFF2-40B4-BE49-F238E27FC236}">
                <a16:creationId xmlns:a16="http://schemas.microsoft.com/office/drawing/2014/main" id="{14D733A3-B371-CC36-DD1B-3493C540A5D0}"/>
              </a:ext>
            </a:extLst>
          </p:cNvPr>
          <p:cNvPicPr>
            <a:picLocks noChangeAspect="1"/>
          </p:cNvPicPr>
          <p:nvPr/>
        </p:nvPicPr>
        <p:blipFill>
          <a:blip r:embed="rId2">
            <a:extLst>
              <a:ext uri="{28A0092B-C50C-407E-A947-70E740481C1C}">
                <a14:useLocalDpi xmlns:a14="http://schemas.microsoft.com/office/drawing/2010/main" val="0"/>
              </a:ext>
            </a:extLst>
          </a:blip>
          <a:srcRect r="11111"/>
          <a:stretch/>
        </p:blipFill>
        <p:spPr>
          <a:xfrm>
            <a:off x="-1" y="0"/>
            <a:ext cx="12192001" cy="6858000"/>
          </a:xfrm>
          <a:prstGeom prst="rect">
            <a:avLst/>
          </a:prstGeom>
        </p:spPr>
      </p:pic>
      <p:sp>
        <p:nvSpPr>
          <p:cNvPr id="5" name="Rounded Rectangle 4">
            <a:extLst>
              <a:ext uri="{FF2B5EF4-FFF2-40B4-BE49-F238E27FC236}">
                <a16:creationId xmlns:a16="http://schemas.microsoft.com/office/drawing/2014/main" id="{2EA0303E-6037-E153-0D7F-45F6B73E2B55}"/>
              </a:ext>
            </a:extLst>
          </p:cNvPr>
          <p:cNvSpPr/>
          <p:nvPr/>
        </p:nvSpPr>
        <p:spPr>
          <a:xfrm>
            <a:off x="479180" y="3222885"/>
            <a:ext cx="5616820" cy="3132487"/>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3" name="Content Placeholder 2">
            <a:extLst>
              <a:ext uri="{FF2B5EF4-FFF2-40B4-BE49-F238E27FC236}">
                <a16:creationId xmlns:a16="http://schemas.microsoft.com/office/drawing/2014/main" id="{395F293A-AB06-4903-7FA7-F8A61580EB29}"/>
              </a:ext>
            </a:extLst>
          </p:cNvPr>
          <p:cNvSpPr>
            <a:spLocks noGrp="1"/>
          </p:cNvSpPr>
          <p:nvPr>
            <p:ph idx="1"/>
          </p:nvPr>
        </p:nvSpPr>
        <p:spPr>
          <a:xfrm>
            <a:off x="757331" y="4174824"/>
            <a:ext cx="5082519" cy="3965807"/>
          </a:xfrm>
        </p:spPr>
        <p:txBody>
          <a:bodyPr vert="horz" lIns="91440" tIns="45720" rIns="91440" bIns="45720" rtlCol="0" anchor="t">
            <a:noAutofit/>
          </a:bodyPr>
          <a:lstStyle/>
          <a:p>
            <a:pPr marL="0" indent="0">
              <a:buNone/>
            </a:pPr>
            <a:r>
              <a:rPr lang="en-GB" sz="1600" b="1" dirty="0">
                <a:latin typeface="Arial" panose="020B0604020202020204" pitchFamily="34" charset="0"/>
                <a:cs typeface="Arial" panose="020B0604020202020204" pitchFamily="34" charset="0"/>
              </a:rPr>
              <a:t>Harm to wildlife</a:t>
            </a:r>
            <a:endParaRPr lang="en-GB" sz="16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600" dirty="0">
                <a:latin typeface="Arial" panose="020B0604020202020204" pitchFamily="34" charset="0"/>
                <a:cs typeface="Arial" panose="020B0604020202020204" pitchFamily="34" charset="0"/>
              </a:rPr>
              <a:t>Animals can become entangled in plastic bags, fishing lines, and packaging.</a:t>
            </a:r>
          </a:p>
          <a:p>
            <a:pPr>
              <a:buFont typeface="Arial" panose="020B0604020202020204" pitchFamily="34" charset="0"/>
              <a:buChar char="•"/>
            </a:pPr>
            <a:r>
              <a:rPr lang="en-GB" sz="1600" dirty="0">
                <a:latin typeface="Arial"/>
                <a:cs typeface="Arial"/>
              </a:rPr>
              <a:t>Birds, fish, and mammals may ingest litter such as plastics, cigarette butts, or chewing gum, which not only then gets into our food chain, but it can even block their digestive systems and cause death.</a:t>
            </a:r>
          </a:p>
        </p:txBody>
      </p:sp>
      <p:sp>
        <p:nvSpPr>
          <p:cNvPr id="7" name="TextBox 6">
            <a:extLst>
              <a:ext uri="{FF2B5EF4-FFF2-40B4-BE49-F238E27FC236}">
                <a16:creationId xmlns:a16="http://schemas.microsoft.com/office/drawing/2014/main" id="{DFE3A8DB-44E0-2109-E2F6-730E5062033A}"/>
              </a:ext>
            </a:extLst>
          </p:cNvPr>
          <p:cNvSpPr txBox="1"/>
          <p:nvPr/>
        </p:nvSpPr>
        <p:spPr>
          <a:xfrm>
            <a:off x="757331" y="3525084"/>
            <a:ext cx="6890656" cy="523220"/>
          </a:xfrm>
          <a:prstGeom prst="rect">
            <a:avLst/>
          </a:prstGeom>
          <a:noFill/>
        </p:spPr>
        <p:txBody>
          <a:bodyPr wrap="square" lIns="91440" tIns="45720" rIns="91440" bIns="45720" anchor="t">
            <a:spAutoFit/>
          </a:bodyPr>
          <a:lstStyle/>
          <a:p>
            <a:pPr marL="0" indent="0">
              <a:buNone/>
            </a:pPr>
            <a:r>
              <a:rPr lang="en-GB" sz="2800" b="1" dirty="0">
                <a:solidFill>
                  <a:srgbClr val="7DB452"/>
                </a:solidFill>
                <a:latin typeface="Arial Rounded MT Bold"/>
              </a:rPr>
              <a:t>Environmental impacts</a:t>
            </a:r>
            <a:endParaRPr lang="en-GB" sz="2800" b="1" dirty="0">
              <a:solidFill>
                <a:srgbClr val="7DB452"/>
              </a:solidFill>
              <a:latin typeface="Arial Rounded MT Bold" panose="020F0704030504030204" pitchFamily="34" charset="0"/>
            </a:endParaRPr>
          </a:p>
        </p:txBody>
      </p:sp>
      <p:sp>
        <p:nvSpPr>
          <p:cNvPr id="16" name="TextBox 15">
            <a:extLst>
              <a:ext uri="{FF2B5EF4-FFF2-40B4-BE49-F238E27FC236}">
                <a16:creationId xmlns:a16="http://schemas.microsoft.com/office/drawing/2014/main" id="{B91A6AF6-7D5C-2AD3-0753-240911B482C6}"/>
              </a:ext>
            </a:extLst>
          </p:cNvPr>
          <p:cNvSpPr txBox="1"/>
          <p:nvPr/>
        </p:nvSpPr>
        <p:spPr>
          <a:xfrm>
            <a:off x="331454" y="371823"/>
            <a:ext cx="6098344" cy="261610"/>
          </a:xfrm>
          <a:prstGeom prst="rect">
            <a:avLst/>
          </a:prstGeom>
          <a:noFill/>
        </p:spPr>
        <p:txBody>
          <a:bodyPr wrap="square">
            <a:spAutoFit/>
          </a:bodyPr>
          <a:lstStyle/>
          <a:p>
            <a:r>
              <a:rPr lang="en-GB" sz="1100" dirty="0">
                <a:solidFill>
                  <a:schemeClr val="bg1"/>
                </a:solidFill>
              </a:rPr>
              <a:t>Source: </a:t>
            </a:r>
            <a:r>
              <a:rPr lang="en-GB" sz="1100" b="0" i="0" cap="all" dirty="0" err="1">
                <a:solidFill>
                  <a:srgbClr val="F6F6F6"/>
                </a:solidFill>
                <a:effectLst/>
                <a:latin typeface="ReithSans"/>
              </a:rPr>
              <a:t>worldschildrensprize.org</a:t>
            </a:r>
            <a:r>
              <a:rPr lang="en-GB" sz="1100" b="0" i="0" cap="all" dirty="0">
                <a:solidFill>
                  <a:srgbClr val="F6F6F6"/>
                </a:solidFill>
                <a:effectLst/>
                <a:latin typeface="ReithSans"/>
              </a:rPr>
              <a:t>/</a:t>
            </a:r>
            <a:endParaRPr lang="en-US" sz="1100" dirty="0">
              <a:solidFill>
                <a:schemeClr val="bg1"/>
              </a:solidFill>
            </a:endParaRPr>
          </a:p>
        </p:txBody>
      </p:sp>
    </p:spTree>
    <p:extLst>
      <p:ext uri="{BB962C8B-B14F-4D97-AF65-F5344CB8AC3E}">
        <p14:creationId xmlns:p14="http://schemas.microsoft.com/office/powerpoint/2010/main" val="277043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65D1F-F59A-D06D-4EAF-8F056B713EB8}"/>
            </a:ext>
          </a:extLst>
        </p:cNvPr>
        <p:cNvGrpSpPr/>
        <p:nvPr/>
      </p:nvGrpSpPr>
      <p:grpSpPr>
        <a:xfrm>
          <a:off x="0" y="0"/>
          <a:ext cx="0" cy="0"/>
          <a:chOff x="0" y="0"/>
          <a:chExt cx="0" cy="0"/>
        </a:xfrm>
      </p:grpSpPr>
      <p:pic>
        <p:nvPicPr>
          <p:cNvPr id="7172" name="Picture 4" descr="Roadside Litter Has Become A 'National Disgrace' - Autoserve Club">
            <a:extLst>
              <a:ext uri="{FF2B5EF4-FFF2-40B4-BE49-F238E27FC236}">
                <a16:creationId xmlns:a16="http://schemas.microsoft.com/office/drawing/2014/main" id="{5845A577-6709-660C-00CB-001AFB2629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12" b="781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B3CF3292-84C6-49DC-AF16-FE27A93F6739}"/>
              </a:ext>
            </a:extLst>
          </p:cNvPr>
          <p:cNvSpPr/>
          <p:nvPr/>
        </p:nvSpPr>
        <p:spPr>
          <a:xfrm>
            <a:off x="6701290" y="3378629"/>
            <a:ext cx="5082125" cy="312498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3" name="Content Placeholder 2">
            <a:extLst>
              <a:ext uri="{FF2B5EF4-FFF2-40B4-BE49-F238E27FC236}">
                <a16:creationId xmlns:a16="http://schemas.microsoft.com/office/drawing/2014/main" id="{3A3C9AB4-D54E-52BA-1BB8-40A465F3B3C1}"/>
              </a:ext>
            </a:extLst>
          </p:cNvPr>
          <p:cNvSpPr>
            <a:spLocks noGrp="1"/>
          </p:cNvSpPr>
          <p:nvPr>
            <p:ph idx="1"/>
          </p:nvPr>
        </p:nvSpPr>
        <p:spPr>
          <a:xfrm>
            <a:off x="7024642" y="4337279"/>
            <a:ext cx="4518472" cy="2449030"/>
          </a:xfrm>
        </p:spPr>
        <p:txBody>
          <a:bodyPr vert="horz" lIns="91440" tIns="45720" rIns="91440" bIns="45720" rtlCol="0" anchor="t">
            <a:noAutofit/>
          </a:bodyPr>
          <a:lstStyle/>
          <a:p>
            <a:pPr marL="0" indent="0">
              <a:buNone/>
            </a:pPr>
            <a:r>
              <a:rPr lang="en-GB" sz="1600" b="1" dirty="0"/>
              <a:t>Traffic and safety hazards</a:t>
            </a:r>
            <a:endParaRPr lang="en-GB" sz="1600" dirty="0"/>
          </a:p>
          <a:p>
            <a:pPr>
              <a:buFont typeface="Arial" panose="020B0604020202020204" pitchFamily="34" charset="0"/>
              <a:buChar char="•"/>
            </a:pPr>
            <a:r>
              <a:rPr lang="en-GB" sz="1600" dirty="0"/>
              <a:t>Litter thrown onto roads can distract drivers or cause accidents (e.g. tyres punctured by sharp objects).</a:t>
            </a:r>
          </a:p>
          <a:p>
            <a:pPr>
              <a:buFont typeface="Arial" panose="020B0604020202020204" pitchFamily="34" charset="0"/>
              <a:buChar char="•"/>
            </a:pPr>
            <a:r>
              <a:rPr lang="en-GB" sz="1600" dirty="0"/>
              <a:t>Fly-tipped waste can block pavements and country lanes, creating access issues for pedestrians and emergency services.</a:t>
            </a:r>
          </a:p>
        </p:txBody>
      </p:sp>
      <p:sp>
        <p:nvSpPr>
          <p:cNvPr id="7" name="TextBox 6">
            <a:extLst>
              <a:ext uri="{FF2B5EF4-FFF2-40B4-BE49-F238E27FC236}">
                <a16:creationId xmlns:a16="http://schemas.microsoft.com/office/drawing/2014/main" id="{0E36A4C3-EA1C-F868-5BD3-AB5578E39C4C}"/>
              </a:ext>
            </a:extLst>
          </p:cNvPr>
          <p:cNvSpPr txBox="1"/>
          <p:nvPr/>
        </p:nvSpPr>
        <p:spPr>
          <a:xfrm>
            <a:off x="7024642" y="3678788"/>
            <a:ext cx="6890656" cy="523220"/>
          </a:xfrm>
          <a:prstGeom prst="rect">
            <a:avLst/>
          </a:prstGeom>
          <a:noFill/>
        </p:spPr>
        <p:txBody>
          <a:bodyPr wrap="square" lIns="91440" tIns="45720" rIns="91440" bIns="45720" anchor="t">
            <a:spAutoFit/>
          </a:bodyPr>
          <a:lstStyle/>
          <a:p>
            <a:pPr marL="0" indent="0">
              <a:buNone/>
            </a:pPr>
            <a:r>
              <a:rPr lang="en-GB" sz="2800" b="1" dirty="0">
                <a:solidFill>
                  <a:srgbClr val="7DB452"/>
                </a:solidFill>
                <a:latin typeface="Arial Rounded MT Bold"/>
              </a:rPr>
              <a:t>Social impacts</a:t>
            </a:r>
            <a:endParaRPr lang="en-GB" sz="2800" b="1" dirty="0">
              <a:solidFill>
                <a:srgbClr val="7DB452"/>
              </a:solidFill>
              <a:latin typeface="Arial Rounded MT Bold" panose="020F0704030504030204" pitchFamily="34" charset="0"/>
            </a:endParaRPr>
          </a:p>
        </p:txBody>
      </p:sp>
      <p:sp>
        <p:nvSpPr>
          <p:cNvPr id="6" name="TextBox 5">
            <a:extLst>
              <a:ext uri="{FF2B5EF4-FFF2-40B4-BE49-F238E27FC236}">
                <a16:creationId xmlns:a16="http://schemas.microsoft.com/office/drawing/2014/main" id="{F323B4B8-146B-BCCB-46DF-78D66871F03E}"/>
              </a:ext>
            </a:extLst>
          </p:cNvPr>
          <p:cNvSpPr txBox="1"/>
          <p:nvPr/>
        </p:nvSpPr>
        <p:spPr>
          <a:xfrm>
            <a:off x="301473" y="6242003"/>
            <a:ext cx="6098344" cy="261610"/>
          </a:xfrm>
          <a:prstGeom prst="rect">
            <a:avLst/>
          </a:prstGeom>
          <a:noFill/>
        </p:spPr>
        <p:txBody>
          <a:bodyPr wrap="square">
            <a:spAutoFit/>
          </a:bodyPr>
          <a:lstStyle/>
          <a:p>
            <a:r>
              <a:rPr lang="en-GB" sz="1100" dirty="0">
                <a:solidFill>
                  <a:schemeClr val="bg1"/>
                </a:solidFill>
              </a:rPr>
              <a:t>Source: </a:t>
            </a:r>
            <a:r>
              <a:rPr lang="en-GB" sz="1100" b="0" i="0" cap="all" dirty="0" err="1">
                <a:solidFill>
                  <a:srgbClr val="F6F6F6"/>
                </a:solidFill>
                <a:effectLst/>
                <a:latin typeface="ReithSans"/>
              </a:rPr>
              <a:t>autoserveclub</a:t>
            </a:r>
            <a:endParaRPr lang="en-US" sz="1100" dirty="0">
              <a:solidFill>
                <a:schemeClr val="bg1"/>
              </a:solidFill>
            </a:endParaRPr>
          </a:p>
        </p:txBody>
      </p:sp>
    </p:spTree>
    <p:extLst>
      <p:ext uri="{BB962C8B-B14F-4D97-AF65-F5344CB8AC3E}">
        <p14:creationId xmlns:p14="http://schemas.microsoft.com/office/powerpoint/2010/main" val="129446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97EAE-F225-E92A-C056-27BE3F34CAAB}"/>
            </a:ext>
          </a:extLst>
        </p:cNvPr>
        <p:cNvGrpSpPr/>
        <p:nvPr/>
      </p:nvGrpSpPr>
      <p:grpSpPr>
        <a:xfrm>
          <a:off x="0" y="0"/>
          <a:ext cx="0" cy="0"/>
          <a:chOff x="0" y="0"/>
          <a:chExt cx="0" cy="0"/>
        </a:xfrm>
      </p:grpSpPr>
      <p:pic>
        <p:nvPicPr>
          <p:cNvPr id="5128" name="Picture 8" descr="Beach-goers urged to protect sea creatures by taking rubbish home">
            <a:extLst>
              <a:ext uri="{FF2B5EF4-FFF2-40B4-BE49-F238E27FC236}">
                <a16:creationId xmlns:a16="http://schemas.microsoft.com/office/drawing/2014/main" id="{A1696381-F974-2305-5618-214321BE42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4" t="12378" b="1335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61F206B5-333F-F990-D9CD-2D69021187BF}"/>
              </a:ext>
            </a:extLst>
          </p:cNvPr>
          <p:cNvSpPr/>
          <p:nvPr/>
        </p:nvSpPr>
        <p:spPr>
          <a:xfrm>
            <a:off x="615284" y="1094874"/>
            <a:ext cx="5082125" cy="4052256"/>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3" name="Content Placeholder 2">
            <a:extLst>
              <a:ext uri="{FF2B5EF4-FFF2-40B4-BE49-F238E27FC236}">
                <a16:creationId xmlns:a16="http://schemas.microsoft.com/office/drawing/2014/main" id="{6B2545E5-4F0F-AA88-71F3-870672C57198}"/>
              </a:ext>
            </a:extLst>
          </p:cNvPr>
          <p:cNvSpPr>
            <a:spLocks noGrp="1"/>
          </p:cNvSpPr>
          <p:nvPr>
            <p:ph idx="1"/>
          </p:nvPr>
        </p:nvSpPr>
        <p:spPr>
          <a:xfrm>
            <a:off x="938636" y="2053524"/>
            <a:ext cx="4518472" cy="2449030"/>
          </a:xfrm>
        </p:spPr>
        <p:txBody>
          <a:bodyPr>
            <a:noAutofit/>
          </a:bodyPr>
          <a:lstStyle/>
          <a:p>
            <a:pPr marL="0" indent="0">
              <a:buNone/>
            </a:pPr>
            <a:r>
              <a:rPr lang="en-GB" sz="1600" b="1" dirty="0"/>
              <a:t>Damage to tourism and local economies</a:t>
            </a:r>
            <a:endParaRPr lang="en-GB" sz="1600" dirty="0"/>
          </a:p>
          <a:p>
            <a:pPr>
              <a:buFont typeface="Arial" panose="020B0604020202020204" pitchFamily="34" charset="0"/>
              <a:buChar char="•"/>
            </a:pPr>
            <a:r>
              <a:rPr lang="en-GB" sz="1600" dirty="0"/>
              <a:t>Litter on beaches, in city centres, or near tourist attractions puts off visitors.</a:t>
            </a:r>
          </a:p>
          <a:p>
            <a:pPr>
              <a:buFont typeface="Arial" panose="020B0604020202020204" pitchFamily="34" charset="0"/>
              <a:buChar char="•"/>
            </a:pPr>
            <a:r>
              <a:rPr lang="en-GB" sz="1600" dirty="0"/>
              <a:t>A bad reputation for cleanliness can reduce income for local businesses reliant on tourism.</a:t>
            </a:r>
          </a:p>
          <a:p>
            <a:pPr marL="0" indent="0">
              <a:buNone/>
            </a:pPr>
            <a:r>
              <a:rPr lang="en-GB" sz="1600" b="1" dirty="0"/>
              <a:t>Increased financial costs for communities</a:t>
            </a:r>
            <a:endParaRPr lang="en-GB" sz="1600" dirty="0"/>
          </a:p>
          <a:p>
            <a:pPr>
              <a:buFont typeface="Arial" panose="020B0604020202020204" pitchFamily="34" charset="0"/>
              <a:buChar char="•"/>
            </a:pPr>
            <a:r>
              <a:rPr lang="en-GB" sz="1600" dirty="0"/>
              <a:t>Local councils in the UK spend </a:t>
            </a:r>
            <a:r>
              <a:rPr lang="en-GB" sz="1600" b="1" dirty="0"/>
              <a:t>hundreds of millions of pounds each year</a:t>
            </a:r>
            <a:r>
              <a:rPr lang="en-GB" sz="1600" dirty="0"/>
              <a:t> clearing litter — money that could otherwise go to schools, parks, or social care.</a:t>
            </a:r>
          </a:p>
        </p:txBody>
      </p:sp>
      <p:sp>
        <p:nvSpPr>
          <p:cNvPr id="7" name="TextBox 6">
            <a:extLst>
              <a:ext uri="{FF2B5EF4-FFF2-40B4-BE49-F238E27FC236}">
                <a16:creationId xmlns:a16="http://schemas.microsoft.com/office/drawing/2014/main" id="{DD67B257-9C4F-6080-6CC5-2A565C1107FE}"/>
              </a:ext>
            </a:extLst>
          </p:cNvPr>
          <p:cNvSpPr txBox="1"/>
          <p:nvPr/>
        </p:nvSpPr>
        <p:spPr>
          <a:xfrm>
            <a:off x="938636" y="1395033"/>
            <a:ext cx="6890656" cy="523220"/>
          </a:xfrm>
          <a:prstGeom prst="rect">
            <a:avLst/>
          </a:prstGeom>
          <a:noFill/>
        </p:spPr>
        <p:txBody>
          <a:bodyPr wrap="square" lIns="91440" tIns="45720" rIns="91440" bIns="45720" anchor="t">
            <a:spAutoFit/>
          </a:bodyPr>
          <a:lstStyle/>
          <a:p>
            <a:pPr marL="0" indent="0">
              <a:buNone/>
            </a:pPr>
            <a:r>
              <a:rPr lang="en-GB" sz="2800" b="1" dirty="0">
                <a:solidFill>
                  <a:srgbClr val="7DB452"/>
                </a:solidFill>
                <a:latin typeface="Arial Rounded MT Bold"/>
              </a:rPr>
              <a:t>Social impacts</a:t>
            </a:r>
            <a:endParaRPr lang="en-GB" sz="2800" b="1" dirty="0">
              <a:solidFill>
                <a:srgbClr val="7DB452"/>
              </a:solidFill>
              <a:latin typeface="Arial Rounded MT Bold" panose="020F0704030504030204" pitchFamily="34" charset="0"/>
            </a:endParaRPr>
          </a:p>
        </p:txBody>
      </p:sp>
      <p:sp>
        <p:nvSpPr>
          <p:cNvPr id="6" name="TextBox 5">
            <a:extLst>
              <a:ext uri="{FF2B5EF4-FFF2-40B4-BE49-F238E27FC236}">
                <a16:creationId xmlns:a16="http://schemas.microsoft.com/office/drawing/2014/main" id="{E8B3DEC1-A08A-5617-5843-D08CFA542B58}"/>
              </a:ext>
            </a:extLst>
          </p:cNvPr>
          <p:cNvSpPr txBox="1"/>
          <p:nvPr/>
        </p:nvSpPr>
        <p:spPr>
          <a:xfrm>
            <a:off x="301473" y="6242003"/>
            <a:ext cx="6098344" cy="261610"/>
          </a:xfrm>
          <a:prstGeom prst="rect">
            <a:avLst/>
          </a:prstGeom>
          <a:noFill/>
        </p:spPr>
        <p:txBody>
          <a:bodyPr wrap="square">
            <a:spAutoFit/>
          </a:bodyPr>
          <a:lstStyle/>
          <a:p>
            <a:r>
              <a:rPr lang="en-GB" sz="1100" dirty="0">
                <a:solidFill>
                  <a:schemeClr val="bg1"/>
                </a:solidFill>
              </a:rPr>
              <a:t>Source: </a:t>
            </a:r>
            <a:r>
              <a:rPr lang="en-GB" sz="1100" b="0" i="0" cap="all" dirty="0">
                <a:solidFill>
                  <a:srgbClr val="F6F6F6"/>
                </a:solidFill>
                <a:effectLst/>
                <a:latin typeface="ReithSans"/>
              </a:rPr>
              <a:t>Lancashire Evening Post</a:t>
            </a:r>
            <a:endParaRPr lang="en-US" sz="1100" dirty="0">
              <a:solidFill>
                <a:schemeClr val="bg1"/>
              </a:solidFill>
            </a:endParaRPr>
          </a:p>
        </p:txBody>
      </p:sp>
    </p:spTree>
    <p:extLst>
      <p:ext uri="{BB962C8B-B14F-4D97-AF65-F5344CB8AC3E}">
        <p14:creationId xmlns:p14="http://schemas.microsoft.com/office/powerpoint/2010/main" val="287499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9079B-3786-A27E-977A-ACE463413527}"/>
            </a:ext>
          </a:extLst>
        </p:cNvPr>
        <p:cNvGrpSpPr/>
        <p:nvPr/>
      </p:nvGrpSpPr>
      <p:grpSpPr>
        <a:xfrm>
          <a:off x="0" y="0"/>
          <a:ext cx="0" cy="0"/>
          <a:chOff x="0" y="0"/>
          <a:chExt cx="0" cy="0"/>
        </a:xfrm>
      </p:grpSpPr>
      <p:pic>
        <p:nvPicPr>
          <p:cNvPr id="8194" name="Picture 2" descr="400 fine for smoker who threw cigarette butt on ground at Whittlesford  Service Station">
            <a:extLst>
              <a:ext uri="{FF2B5EF4-FFF2-40B4-BE49-F238E27FC236}">
                <a16:creationId xmlns:a16="http://schemas.microsoft.com/office/drawing/2014/main" id="{3F1E1043-D834-2DEE-7154-6C2BCEE299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7" t="17114" r="7057" b="1472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FB89341E-57E4-6079-E38E-A347358082A5}"/>
              </a:ext>
            </a:extLst>
          </p:cNvPr>
          <p:cNvSpPr/>
          <p:nvPr/>
        </p:nvSpPr>
        <p:spPr>
          <a:xfrm>
            <a:off x="6096000" y="2400299"/>
            <a:ext cx="5041027" cy="1114475"/>
          </a:xfrm>
          <a:prstGeom prst="roundRect">
            <a:avLst>
              <a:gd name="adj" fmla="val 13133"/>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latin typeface="Arial" panose="020B0604020202020204" pitchFamily="34" charset="0"/>
              <a:cs typeface="Arial" panose="020B0604020202020204" pitchFamily="34" charset="0"/>
            </a:endParaRPr>
          </a:p>
          <a:p>
            <a:endParaRPr lang="en-US" sz="2200" dirty="0">
              <a:latin typeface="Arial Rounded MT Bold" panose="020F0704030504030204" pitchFamily="34" charset="0"/>
            </a:endParaRPr>
          </a:p>
        </p:txBody>
      </p:sp>
      <p:sp>
        <p:nvSpPr>
          <p:cNvPr id="7" name="TextBox 6">
            <a:extLst>
              <a:ext uri="{FF2B5EF4-FFF2-40B4-BE49-F238E27FC236}">
                <a16:creationId xmlns:a16="http://schemas.microsoft.com/office/drawing/2014/main" id="{3634CB32-4CC1-EE2A-949A-9809C1E748BC}"/>
              </a:ext>
            </a:extLst>
          </p:cNvPr>
          <p:cNvSpPr txBox="1"/>
          <p:nvPr/>
        </p:nvSpPr>
        <p:spPr>
          <a:xfrm>
            <a:off x="530353" y="743399"/>
            <a:ext cx="4648199" cy="1754326"/>
          </a:xfrm>
          <a:prstGeom prst="rect">
            <a:avLst/>
          </a:prstGeom>
          <a:noFill/>
        </p:spPr>
        <p:txBody>
          <a:bodyPr wrap="square">
            <a:spAutoFit/>
          </a:bodyPr>
          <a:lstStyle/>
          <a:p>
            <a:pPr marL="0" indent="0">
              <a:buNone/>
            </a:pPr>
            <a:r>
              <a:rPr lang="en-GB" sz="5400" b="1" dirty="0">
                <a:solidFill>
                  <a:schemeClr val="bg1"/>
                </a:solidFill>
                <a:latin typeface="Arial Rounded MT Bold" panose="020F0704030504030204" pitchFamily="34" charset="0"/>
              </a:rPr>
              <a:t>Economic Impacts</a:t>
            </a:r>
          </a:p>
        </p:txBody>
      </p:sp>
      <p:sp>
        <p:nvSpPr>
          <p:cNvPr id="17" name="Rounded Rectangle 16">
            <a:extLst>
              <a:ext uri="{FF2B5EF4-FFF2-40B4-BE49-F238E27FC236}">
                <a16:creationId xmlns:a16="http://schemas.microsoft.com/office/drawing/2014/main" id="{E21C4AAD-C045-9672-FCB2-94F8B72BA2F4}"/>
              </a:ext>
            </a:extLst>
          </p:cNvPr>
          <p:cNvSpPr/>
          <p:nvPr/>
        </p:nvSpPr>
        <p:spPr>
          <a:xfrm>
            <a:off x="514593" y="527936"/>
            <a:ext cx="4458432" cy="303633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6" name="TextBox 5">
            <a:extLst>
              <a:ext uri="{FF2B5EF4-FFF2-40B4-BE49-F238E27FC236}">
                <a16:creationId xmlns:a16="http://schemas.microsoft.com/office/drawing/2014/main" id="{B15DE5E1-36D4-B1E4-5B2B-E3180A521069}"/>
              </a:ext>
            </a:extLst>
          </p:cNvPr>
          <p:cNvSpPr txBox="1"/>
          <p:nvPr/>
        </p:nvSpPr>
        <p:spPr>
          <a:xfrm>
            <a:off x="841806" y="1505234"/>
            <a:ext cx="3763723" cy="1815882"/>
          </a:xfrm>
          <a:prstGeom prst="rect">
            <a:avLst/>
          </a:prstGeom>
          <a:noFill/>
        </p:spPr>
        <p:txBody>
          <a:bodyPr wrap="square">
            <a:spAutoFit/>
          </a:bodyPr>
          <a:lstStyle/>
          <a:p>
            <a:pPr marL="0" indent="0">
              <a:lnSpc>
                <a:spcPct val="100000"/>
              </a:lnSpc>
              <a:buNone/>
            </a:pPr>
            <a:r>
              <a:rPr lang="en-GB" sz="1600" dirty="0">
                <a:latin typeface="Arial" panose="020B0604020202020204" pitchFamily="34" charset="0"/>
                <a:cs typeface="Arial" panose="020B0604020202020204" pitchFamily="34" charset="0"/>
              </a:rPr>
              <a:t>In England, local authorities spend millions each year cleaning the waste up off our streets. </a:t>
            </a:r>
          </a:p>
          <a:p>
            <a:pPr marL="0" indent="0">
              <a:lnSpc>
                <a:spcPct val="100000"/>
              </a:lnSpc>
              <a:buNone/>
            </a:pPr>
            <a:endParaRPr lang="en-GB" sz="1600" dirty="0">
              <a:latin typeface="Arial" panose="020B0604020202020204" pitchFamily="34" charset="0"/>
              <a:cs typeface="Arial" panose="020B0604020202020204" pitchFamily="34" charset="0"/>
            </a:endParaRPr>
          </a:p>
          <a:p>
            <a:pPr marL="0" indent="0">
              <a:lnSpc>
                <a:spcPct val="100000"/>
              </a:lnSpc>
              <a:buNone/>
            </a:pPr>
            <a:r>
              <a:rPr lang="en-GB" sz="1600" b="1" dirty="0">
                <a:latin typeface="Arial" panose="020B0604020202020204" pitchFamily="34" charset="0"/>
                <a:cs typeface="Arial" panose="020B0604020202020204" pitchFamily="34" charset="0"/>
              </a:rPr>
              <a:t>Can you guess, on average, how much is spent cleaning up the following…</a:t>
            </a:r>
          </a:p>
        </p:txBody>
      </p:sp>
      <p:sp>
        <p:nvSpPr>
          <p:cNvPr id="8" name="TextBox 7">
            <a:extLst>
              <a:ext uri="{FF2B5EF4-FFF2-40B4-BE49-F238E27FC236}">
                <a16:creationId xmlns:a16="http://schemas.microsoft.com/office/drawing/2014/main" id="{42CE6236-682D-9CA4-1E2D-269947F02A6C}"/>
              </a:ext>
            </a:extLst>
          </p:cNvPr>
          <p:cNvSpPr txBox="1"/>
          <p:nvPr/>
        </p:nvSpPr>
        <p:spPr>
          <a:xfrm>
            <a:off x="841806" y="847209"/>
            <a:ext cx="6890656" cy="523220"/>
          </a:xfrm>
          <a:prstGeom prst="rect">
            <a:avLst/>
          </a:prstGeom>
          <a:noFill/>
        </p:spPr>
        <p:txBody>
          <a:bodyPr wrap="square" lIns="91440" tIns="45720" rIns="91440" bIns="45720" anchor="t">
            <a:spAutoFit/>
          </a:bodyPr>
          <a:lstStyle/>
          <a:p>
            <a:pPr marL="0" indent="0">
              <a:buNone/>
            </a:pPr>
            <a:r>
              <a:rPr lang="en-GB" sz="2800" b="1" dirty="0">
                <a:solidFill>
                  <a:srgbClr val="7DB452"/>
                </a:solidFill>
                <a:latin typeface="Arial Rounded MT Bold"/>
              </a:rPr>
              <a:t>Economic impacts</a:t>
            </a:r>
            <a:endParaRPr lang="en-GB" sz="2800" b="1" dirty="0">
              <a:solidFill>
                <a:srgbClr val="7DB452"/>
              </a:solidFill>
              <a:latin typeface="Arial Rounded MT Bold" panose="020F0704030504030204" pitchFamily="34" charset="0"/>
            </a:endParaRPr>
          </a:p>
        </p:txBody>
      </p:sp>
      <p:sp>
        <p:nvSpPr>
          <p:cNvPr id="10" name="TextBox 9">
            <a:extLst>
              <a:ext uri="{FF2B5EF4-FFF2-40B4-BE49-F238E27FC236}">
                <a16:creationId xmlns:a16="http://schemas.microsoft.com/office/drawing/2014/main" id="{329FBAB9-DED7-28E0-D06A-C655B9540E6D}"/>
              </a:ext>
            </a:extLst>
          </p:cNvPr>
          <p:cNvSpPr txBox="1"/>
          <p:nvPr/>
        </p:nvSpPr>
        <p:spPr>
          <a:xfrm>
            <a:off x="6412614" y="1403654"/>
            <a:ext cx="4648199" cy="707886"/>
          </a:xfrm>
          <a:prstGeom prst="rect">
            <a:avLst/>
          </a:prstGeom>
          <a:noFill/>
        </p:spPr>
        <p:txBody>
          <a:bodyPr wrap="square" lIns="91440" tIns="45720" rIns="91440" bIns="45720" anchor="t">
            <a:spAutoFit/>
          </a:bodyPr>
          <a:lstStyle/>
          <a:p>
            <a:pPr marL="0" indent="0">
              <a:buNone/>
            </a:pPr>
            <a:r>
              <a:rPr lang="en-GB" sz="4000" b="1" dirty="0">
                <a:solidFill>
                  <a:schemeClr val="bg1"/>
                </a:solidFill>
                <a:latin typeface="Arial Rounded MT Bold"/>
              </a:rPr>
              <a:t>Cigarette butts?</a:t>
            </a:r>
          </a:p>
        </p:txBody>
      </p:sp>
      <p:sp>
        <p:nvSpPr>
          <p:cNvPr id="12" name="TextBox 11">
            <a:extLst>
              <a:ext uri="{FF2B5EF4-FFF2-40B4-BE49-F238E27FC236}">
                <a16:creationId xmlns:a16="http://schemas.microsoft.com/office/drawing/2014/main" id="{05BFF0C0-02A5-AA01-42F3-76798ABE919C}"/>
              </a:ext>
            </a:extLst>
          </p:cNvPr>
          <p:cNvSpPr txBox="1"/>
          <p:nvPr/>
        </p:nvSpPr>
        <p:spPr>
          <a:xfrm>
            <a:off x="6330513" y="2613230"/>
            <a:ext cx="4648199" cy="707886"/>
          </a:xfrm>
          <a:prstGeom prst="rect">
            <a:avLst/>
          </a:prstGeom>
          <a:noFill/>
        </p:spPr>
        <p:txBody>
          <a:bodyPr wrap="square">
            <a:spAutoFit/>
          </a:bodyPr>
          <a:lstStyle/>
          <a:p>
            <a:r>
              <a:rPr lang="en-GB" sz="4000" b="1" dirty="0">
                <a:solidFill>
                  <a:schemeClr val="bg1"/>
                </a:solidFill>
                <a:latin typeface="Arial Rounded MT Bold" panose="020F0704030504030204" pitchFamily="34" charset="77"/>
              </a:rPr>
              <a:t>£140 million/year</a:t>
            </a:r>
            <a:endParaRPr lang="en-GB" sz="4000" dirty="0">
              <a:solidFill>
                <a:schemeClr val="bg1"/>
              </a:solidFill>
              <a:latin typeface="Arial Rounded MT Bold" panose="020F0704030504030204" pitchFamily="34" charset="77"/>
            </a:endParaRPr>
          </a:p>
        </p:txBody>
      </p:sp>
    </p:spTree>
    <p:extLst>
      <p:ext uri="{BB962C8B-B14F-4D97-AF65-F5344CB8AC3E}">
        <p14:creationId xmlns:p14="http://schemas.microsoft.com/office/powerpoint/2010/main" val="356158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E5F08-08C7-491A-2B30-2C37C27F49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6" name="Rounded Rectangle 5">
            <a:extLst>
              <a:ext uri="{FF2B5EF4-FFF2-40B4-BE49-F238E27FC236}">
                <a16:creationId xmlns:a16="http://schemas.microsoft.com/office/drawing/2014/main" id="{D2361201-86BB-6102-35EB-DEADB1796B7F}"/>
              </a:ext>
            </a:extLst>
          </p:cNvPr>
          <p:cNvSpPr/>
          <p:nvPr/>
        </p:nvSpPr>
        <p:spPr>
          <a:xfrm>
            <a:off x="3684574" y="3130710"/>
            <a:ext cx="7846044" cy="302689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 name="Title 1">
            <a:extLst>
              <a:ext uri="{FF2B5EF4-FFF2-40B4-BE49-F238E27FC236}">
                <a16:creationId xmlns:a16="http://schemas.microsoft.com/office/drawing/2014/main" id="{50223D86-EB97-71D5-8164-981FE154CC71}"/>
              </a:ext>
            </a:extLst>
          </p:cNvPr>
          <p:cNvSpPr>
            <a:spLocks noGrp="1"/>
          </p:cNvSpPr>
          <p:nvPr>
            <p:ph type="title"/>
          </p:nvPr>
        </p:nvSpPr>
        <p:spPr>
          <a:xfrm>
            <a:off x="518878" y="4241939"/>
            <a:ext cx="10515600" cy="1325563"/>
          </a:xfrm>
        </p:spPr>
        <p:txBody>
          <a:bodyPr>
            <a:normAutofit/>
          </a:bodyPr>
          <a:lstStyle/>
          <a:p>
            <a:r>
              <a:rPr lang="en-GB" sz="3600" b="1" dirty="0">
                <a:solidFill>
                  <a:schemeClr val="bg1"/>
                </a:solidFill>
                <a:latin typeface="Arial Rounded MT Bold" panose="020F0704030504030204" pitchFamily="34" charset="77"/>
              </a:rPr>
              <a:t>Learning </a:t>
            </a:r>
            <a:br>
              <a:rPr lang="en-GB" sz="3600" b="1" dirty="0">
                <a:solidFill>
                  <a:schemeClr val="bg1"/>
                </a:solidFill>
                <a:latin typeface="Arial Rounded MT Bold" panose="020F0704030504030204" pitchFamily="34" charset="77"/>
              </a:rPr>
            </a:br>
            <a:r>
              <a:rPr lang="en-GB" sz="3600" b="1" dirty="0">
                <a:solidFill>
                  <a:schemeClr val="bg1"/>
                </a:solidFill>
                <a:latin typeface="Arial Rounded MT Bold" panose="020F0704030504030204" pitchFamily="34" charset="77"/>
              </a:rPr>
              <a:t>Objectives:</a:t>
            </a:r>
          </a:p>
        </p:txBody>
      </p:sp>
      <p:sp>
        <p:nvSpPr>
          <p:cNvPr id="7" name="TextBox 6">
            <a:extLst>
              <a:ext uri="{FF2B5EF4-FFF2-40B4-BE49-F238E27FC236}">
                <a16:creationId xmlns:a16="http://schemas.microsoft.com/office/drawing/2014/main" id="{0EF5ADE9-7361-540E-3447-4C17CAE79802}"/>
              </a:ext>
            </a:extLst>
          </p:cNvPr>
          <p:cNvSpPr txBox="1"/>
          <p:nvPr/>
        </p:nvSpPr>
        <p:spPr>
          <a:xfrm>
            <a:off x="3972219" y="3429000"/>
            <a:ext cx="6098720" cy="369332"/>
          </a:xfrm>
          <a:prstGeom prst="rect">
            <a:avLst/>
          </a:prstGeom>
          <a:noFill/>
        </p:spPr>
        <p:txBody>
          <a:bodyPr wrap="square">
            <a:spAutoFit/>
          </a:bodyPr>
          <a:lstStyle/>
          <a:p>
            <a:pPr marL="0" indent="0">
              <a:buNone/>
            </a:pPr>
            <a:r>
              <a:rPr lang="en-US" sz="1800" dirty="0">
                <a:solidFill>
                  <a:srgbClr val="7DB552"/>
                </a:solidFill>
                <a:latin typeface="Arial Rounded MT Bold" panose="020F0704030504030204" pitchFamily="34" charset="77"/>
              </a:rPr>
              <a:t>By the end of this lesson, </a:t>
            </a:r>
            <a:r>
              <a:rPr lang="en-US" dirty="0">
                <a:solidFill>
                  <a:srgbClr val="7DB552"/>
                </a:solidFill>
                <a:latin typeface="Arial Rounded MT Bold" panose="020F0704030504030204" pitchFamily="34" charset="77"/>
              </a:rPr>
              <a:t>you</a:t>
            </a:r>
            <a:r>
              <a:rPr lang="en-US" sz="1800" dirty="0">
                <a:solidFill>
                  <a:srgbClr val="7DB552"/>
                </a:solidFill>
                <a:latin typeface="Arial Rounded MT Bold" panose="020F0704030504030204" pitchFamily="34" charset="77"/>
              </a:rPr>
              <a:t> will:</a:t>
            </a:r>
          </a:p>
        </p:txBody>
      </p:sp>
      <p:pic>
        <p:nvPicPr>
          <p:cNvPr id="5" name="Picture 4" descr="A cartoon apple and a piece of apple&#10;&#10;AI-generated content may be incorrect.">
            <a:extLst>
              <a:ext uri="{FF2B5EF4-FFF2-40B4-BE49-F238E27FC236}">
                <a16:creationId xmlns:a16="http://schemas.microsoft.com/office/drawing/2014/main" id="{93AB22A1-ABA7-451B-6F43-E6CF9EED4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575" y="1873015"/>
            <a:ext cx="1433599" cy="1183553"/>
          </a:xfrm>
          <a:prstGeom prst="rect">
            <a:avLst/>
          </a:prstGeom>
        </p:spPr>
      </p:pic>
      <p:pic>
        <p:nvPicPr>
          <p:cNvPr id="8" name="Picture 7" descr="A cartoon of a red cylinder&#10;&#10;Description automatically generated">
            <a:extLst>
              <a:ext uri="{FF2B5EF4-FFF2-40B4-BE49-F238E27FC236}">
                <a16:creationId xmlns:a16="http://schemas.microsoft.com/office/drawing/2014/main" id="{DEBFEEC0-D679-AAB8-0521-F78B03D2C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545238">
            <a:off x="3052402" y="2631025"/>
            <a:ext cx="916776" cy="999368"/>
          </a:xfrm>
          <a:prstGeom prst="rect">
            <a:avLst/>
          </a:prstGeom>
          <a:effectLst>
            <a:outerShdw blurRad="513697" dist="50800" dir="5400000" algn="ctr" rotWithShape="0">
              <a:srgbClr val="000000">
                <a:alpha val="26222"/>
              </a:srgbClr>
            </a:outerShdw>
          </a:effectLst>
        </p:spPr>
      </p:pic>
      <p:sp>
        <p:nvSpPr>
          <p:cNvPr id="11" name="Content Placeholder 2">
            <a:extLst>
              <a:ext uri="{FF2B5EF4-FFF2-40B4-BE49-F238E27FC236}">
                <a16:creationId xmlns:a16="http://schemas.microsoft.com/office/drawing/2014/main" id="{C60CA204-F9A1-C3C9-277D-8FED9D84E47C}"/>
              </a:ext>
            </a:extLst>
          </p:cNvPr>
          <p:cNvSpPr>
            <a:spLocks noGrp="1"/>
          </p:cNvSpPr>
          <p:nvPr>
            <p:ph idx="1"/>
          </p:nvPr>
        </p:nvSpPr>
        <p:spPr>
          <a:xfrm>
            <a:off x="3972218" y="3899377"/>
            <a:ext cx="7289339" cy="3420836"/>
          </a:xfrm>
        </p:spPr>
        <p:txBody>
          <a:bodyPr vert="horz" lIns="91440" tIns="45720" rIns="91440" bIns="45720" rtlCol="0" anchor="t">
            <a:normAutofit/>
          </a:bodyPr>
          <a:lstStyle/>
          <a:p>
            <a:pPr marL="342900" lvl="0" indent="-342900">
              <a:buFont typeface="+mj-lt"/>
              <a:buAutoNum type="arabicPeriod"/>
              <a:tabLst>
                <a:tab pos="457200" algn="l"/>
              </a:tabLst>
            </a:pPr>
            <a:r>
              <a:rPr lang="en-GB" sz="1600" kern="100" dirty="0">
                <a:latin typeface="Arial"/>
                <a:ea typeface="Aptos" panose="020B0004020202020204" pitchFamily="34" charset="0"/>
                <a:cs typeface="Arial"/>
              </a:rPr>
              <a:t>Understand the environmental and social impact of littering.</a:t>
            </a:r>
          </a:p>
          <a:p>
            <a:pPr marL="342900" lvl="0" indent="-342900">
              <a:buFont typeface="+mj-lt"/>
              <a:buAutoNum type="arabicPeriod"/>
              <a:tabLst>
                <a:tab pos="457200" algn="l"/>
              </a:tabLst>
            </a:pPr>
            <a:r>
              <a:rPr lang="en-GB" sz="1600" kern="100" dirty="0">
                <a:latin typeface="Arial"/>
                <a:ea typeface="Aptos" panose="020B0004020202020204" pitchFamily="34" charset="0"/>
                <a:cs typeface="Arial"/>
              </a:rPr>
              <a:t>Identify the key materials that are most commonly littered and why they pose environmental risks.</a:t>
            </a:r>
          </a:p>
          <a:p>
            <a:pPr marL="342900" lvl="0" indent="-342900">
              <a:buFont typeface="+mj-lt"/>
              <a:buAutoNum type="arabicPeriod"/>
              <a:tabLst>
                <a:tab pos="457200" algn="l"/>
              </a:tabLst>
            </a:pPr>
            <a:r>
              <a:rPr lang="en-GB" sz="1600" kern="100" dirty="0">
                <a:latin typeface="Arial" panose="020B0604020202020204" pitchFamily="34" charset="0"/>
                <a:ea typeface="Aptos" panose="020B0004020202020204" pitchFamily="34" charset="0"/>
                <a:cs typeface="Arial" panose="020B0604020202020204" pitchFamily="34" charset="0"/>
              </a:rPr>
              <a:t>Develop strategies to reduce littering and encourage positive behaviour within our school and community.</a:t>
            </a:r>
          </a:p>
          <a:p>
            <a:pPr marL="342900" lvl="0" indent="-342900">
              <a:buFont typeface="+mj-lt"/>
              <a:buAutoNum type="arabicPeriod"/>
              <a:tabLst>
                <a:tab pos="457200" algn="l"/>
              </a:tabLst>
            </a:pPr>
            <a:r>
              <a:rPr lang="en-GB" sz="1600" kern="100" dirty="0">
                <a:latin typeface="Arial" panose="020B0604020202020204" pitchFamily="34" charset="0"/>
                <a:ea typeface="Aptos" panose="020B0004020202020204" pitchFamily="34" charset="0"/>
                <a:cs typeface="Arial" panose="020B0604020202020204" pitchFamily="34" charset="0"/>
              </a:rPr>
              <a:t>Discuss the role of individuals, communities, and governments in addressing littering.</a:t>
            </a:r>
          </a:p>
          <a:p>
            <a:pPr marL="0" indent="0">
              <a:buNone/>
            </a:pPr>
            <a:endParaRPr lang="en-GB" sz="2000" dirty="0">
              <a:latin typeface="Arial Rounded MT Bold" panose="020F0704030504030204" pitchFamily="34" charset="77"/>
            </a:endParaRPr>
          </a:p>
        </p:txBody>
      </p:sp>
    </p:spTree>
    <p:extLst>
      <p:ext uri="{BB962C8B-B14F-4D97-AF65-F5344CB8AC3E}">
        <p14:creationId xmlns:p14="http://schemas.microsoft.com/office/powerpoint/2010/main" val="52555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78516 -0.01551 C 0.77617 -0.02778 0.75404 -0.05972 0.74466 -0.0669 C 0.74024 -0.07014 0.73568 -0.07338 0.73125 -0.07708 C 0.72734 -0.08032 0.7237 -0.08449 0.71966 -0.08727 C 0.71602 -0.09004 0.71198 -0.0919 0.7082 -0.09421 C 0.7056 -0.09745 0.70326 -0.10162 0.70052 -0.1044 C 0.6974 -0.10741 0.69414 -0.10926 0.69089 -0.11134 C 0.6832 -0.11597 0.67539 -0.11991 0.66784 -0.125 C 0.66263 -0.12824 0.65755 -0.13217 0.65234 -0.13518 C 0.64792 -0.13773 0.64323 -0.13912 0.63893 -0.1419 C 0.6349 -0.14467 0.63138 -0.1493 0.62734 -0.15231 C 0.6237 -0.15509 0.61966 -0.15671 0.61589 -0.15903 C 0.57917 -0.18241 0.62018 -0.1581 0.58698 -0.17616 C 0.58307 -0.17824 0.57943 -0.18148 0.57552 -0.1831 C 0.5737 -0.18379 0.54518 -0.19213 0.53893 -0.19329 C 0.52995 -0.19467 0.52096 -0.1956 0.51198 -0.19676 C 0.48385 -0.1956 0.4556 -0.19629 0.42734 -0.19329 C 0.42396 -0.19282 0.42096 -0.18866 0.41784 -0.18634 C 0.41589 -0.18518 0.41393 -0.18426 0.41198 -0.1831 C 0.40951 -0.17847 0.40599 -0.175 0.4043 -0.16944 L 0.39662 -0.1419 C 0.39414 -0.1206 0.39323 -0.1206 0.39662 -0.09421 C 0.39727 -0.08912 0.39935 -0.08518 0.40052 -0.08055 C 0.40287 -0.07083 0.40156 -0.06829 0.40625 -0.05995 C 0.40912 -0.05486 0.41276 -0.05116 0.41589 -0.04629 C 0.42083 -0.03866 0.41875 -0.03866 0.42552 -0.03264 C 0.42734 -0.03102 0.4293 -0.03032 0.43125 -0.02917 C 0.43958 -0.03032 0.44805 -0.02986 0.45625 -0.03264 C 0.45846 -0.03333 0.46016 -0.0368 0.46198 -0.03935 C 0.46589 -0.04514 0.4668 -0.04884 0.46966 -0.05648 C 0.47031 -0.05995 0.47162 -0.06319 0.47162 -0.0669 C 0.47162 -0.0743 0.47083 -0.09722 0.46784 -0.10787 C 0.4668 -0.11157 0.46497 -0.11435 0.46393 -0.11805 C 0.45899 -0.13588 0.46563 -0.12176 0.4582 -0.13518 C 0.45482 -0.15301 0.45846 -0.13889 0.45234 -0.15231 C 0.45091 -0.15555 0.45013 -0.15949 0.44857 -0.1625 C 0.44557 -0.16852 0.44219 -0.17384 0.43893 -0.17963 C 0.43464 -0.18727 0.43268 -0.1919 0.42734 -0.19676 C 0.42552 -0.19838 0.42344 -0.19861 0.42162 -0.2 C 0.41901 -0.20208 0.41667 -0.20532 0.41393 -0.20694 C 0.41081 -0.20879 0.40755 -0.20903 0.4043 -0.21042 C 0.40169 -0.21134 0.39922 -0.21273 0.39662 -0.21366 L 0.30052 -0.21042 C 0.28854 -0.20972 0.28125 -0.20532 0.26966 -0.2 L 0.26198 -0.19676 L 0.2543 -0.19329 C 0.24727 -0.18495 0.24193 -0.17801 0.2332 -0.17268 L 0.22734 -0.16944 C 0.22422 -0.16481 0.22083 -0.16042 0.21771 -0.15555 C 0.21576 -0.15254 0.21406 -0.14861 0.21198 -0.14537 C 0.21029 -0.14282 0.20807 -0.14097 0.20625 -0.13866 C 0.20365 -0.13518 0.2013 -0.13125 0.19857 -0.12824 C 0.18281 -0.11088 0.19805 -0.13148 0.18503 -0.11458 C 0.17995 -0.10787 0.17513 -0.1 0.16966 -0.09421 C 0.16654 -0.09074 0.16302 -0.08796 0.16003 -0.08379 C 0.15794 -0.08102 0.15664 -0.07616 0.1543 -0.07361 C 0.14948 -0.06829 0.1444 -0.06319 0.13893 -0.05995 C 0.13138 -0.05555 0.12461 -0.05208 0.11771 -0.04282 C 0.11524 -0.03935 0.11289 -0.03542 0.11003 -0.03264 C 0.10833 -0.03079 0.10612 -0.03079 0.1043 -0.02917 C 0.09909 -0.025 0.0944 -0.01875 0.08893 -0.01551 C 0.08698 -0.01435 0.08503 -0.01366 0.0832 -0.01204 C 0.07344 -0.00347 0.07513 -0.00162 0.06589 0.00486 C 0.06211 0.00764 0.0582 0.00949 0.0543 0.01181 C 0.04596 0.01667 0.05052 0.01435 0.04089 0.01875 C 0.03385 0.01759 0.02669 0.0169 0.01966 0.01528 C 0.01771 0.01482 0.01589 0.01273 0.01393 0.01181 C 0.01081 0.01042 0.00729 0.01065 0.0043 0.00833 C 0.0026 0.00718 0.00169 0.00394 0.00052 0.00162 " pathEditMode="relative" ptsTypes="AAAAAAAAAAAAAAAAAAAAAAAAAAAAAAAAAAAAAAAAAAAAAAAAAAAAAAAAAAAAAAAAAAAAA">
                                      <p:cBhvr>
                                        <p:cTn id="11" dur="2000" fill="hold"/>
                                        <p:tgtEl>
                                          <p:spTgt spid="8"/>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dissolv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dissolve">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dissolve">
                                      <p:cBhvr>
                                        <p:cTn id="31" dur="500"/>
                                        <p:tgtEl>
                                          <p:spTgt spid="1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dissolve">
                                      <p:cBhvr>
                                        <p:cTn id="36" dur="500"/>
                                        <p:tgtEl>
                                          <p:spTgt spid="11">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22191-ECC3-B612-B914-62DF6B67D79A}"/>
            </a:ext>
          </a:extLst>
        </p:cNvPr>
        <p:cNvGrpSpPr/>
        <p:nvPr/>
      </p:nvGrpSpPr>
      <p:grpSpPr>
        <a:xfrm>
          <a:off x="0" y="0"/>
          <a:ext cx="0" cy="0"/>
          <a:chOff x="0" y="0"/>
          <a:chExt cx="0" cy="0"/>
        </a:xfrm>
      </p:grpSpPr>
      <p:pic>
        <p:nvPicPr>
          <p:cNvPr id="11266" name="Picture 2" descr="New funding to remove chewing gum stains from our high streets - GOV.UK">
            <a:extLst>
              <a:ext uri="{FF2B5EF4-FFF2-40B4-BE49-F238E27FC236}">
                <a16:creationId xmlns:a16="http://schemas.microsoft.com/office/drawing/2014/main" id="{E8470838-D612-EEF3-7A70-C51141582E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 t="13698" r="8207" b="8931"/>
          <a:stretch/>
        </p:blipFill>
        <p:spPr bwMode="auto">
          <a:xfrm>
            <a:off x="0" y="0"/>
            <a:ext cx="1220452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51EC42E9-75D5-E6CA-F01A-D6B0F93BB4EF}"/>
              </a:ext>
            </a:extLst>
          </p:cNvPr>
          <p:cNvSpPr/>
          <p:nvPr/>
        </p:nvSpPr>
        <p:spPr>
          <a:xfrm>
            <a:off x="439418" y="5352766"/>
            <a:ext cx="5041027" cy="1114475"/>
          </a:xfrm>
          <a:prstGeom prst="roundRect">
            <a:avLst>
              <a:gd name="adj" fmla="val 13133"/>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latin typeface="Arial" panose="020B0604020202020204" pitchFamily="34" charset="0"/>
              <a:cs typeface="Arial" panose="020B0604020202020204" pitchFamily="34" charset="0"/>
            </a:endParaRPr>
          </a:p>
          <a:p>
            <a:endParaRPr lang="en-US" sz="2200" dirty="0">
              <a:latin typeface="Arial Rounded MT Bold" panose="020F0704030504030204" pitchFamily="34" charset="0"/>
            </a:endParaRPr>
          </a:p>
        </p:txBody>
      </p:sp>
      <p:sp>
        <p:nvSpPr>
          <p:cNvPr id="7" name="TextBox 6">
            <a:extLst>
              <a:ext uri="{FF2B5EF4-FFF2-40B4-BE49-F238E27FC236}">
                <a16:creationId xmlns:a16="http://schemas.microsoft.com/office/drawing/2014/main" id="{0F5FCA05-945D-FB44-1C89-74A5B4F056D7}"/>
              </a:ext>
            </a:extLst>
          </p:cNvPr>
          <p:cNvSpPr txBox="1"/>
          <p:nvPr/>
        </p:nvSpPr>
        <p:spPr>
          <a:xfrm>
            <a:off x="530353" y="743399"/>
            <a:ext cx="4648199" cy="1754326"/>
          </a:xfrm>
          <a:prstGeom prst="rect">
            <a:avLst/>
          </a:prstGeom>
          <a:noFill/>
        </p:spPr>
        <p:txBody>
          <a:bodyPr wrap="square">
            <a:spAutoFit/>
          </a:bodyPr>
          <a:lstStyle/>
          <a:p>
            <a:pPr marL="0" indent="0">
              <a:buNone/>
            </a:pPr>
            <a:r>
              <a:rPr lang="en-GB" sz="5400" b="1" dirty="0">
                <a:solidFill>
                  <a:schemeClr val="bg1"/>
                </a:solidFill>
                <a:latin typeface="Arial Rounded MT Bold" panose="020F0704030504030204" pitchFamily="34" charset="0"/>
              </a:rPr>
              <a:t>Economic Impacts</a:t>
            </a:r>
          </a:p>
        </p:txBody>
      </p:sp>
      <p:sp>
        <p:nvSpPr>
          <p:cNvPr id="17" name="Rounded Rectangle 16">
            <a:extLst>
              <a:ext uri="{FF2B5EF4-FFF2-40B4-BE49-F238E27FC236}">
                <a16:creationId xmlns:a16="http://schemas.microsoft.com/office/drawing/2014/main" id="{575AB1B5-02DA-0B96-8194-E3CFAE4E28F3}"/>
              </a:ext>
            </a:extLst>
          </p:cNvPr>
          <p:cNvSpPr/>
          <p:nvPr/>
        </p:nvSpPr>
        <p:spPr>
          <a:xfrm>
            <a:off x="514593" y="527936"/>
            <a:ext cx="4458432" cy="303633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6" name="TextBox 5">
            <a:extLst>
              <a:ext uri="{FF2B5EF4-FFF2-40B4-BE49-F238E27FC236}">
                <a16:creationId xmlns:a16="http://schemas.microsoft.com/office/drawing/2014/main" id="{0AD319EE-0169-AD45-FDDB-22EE049E778F}"/>
              </a:ext>
            </a:extLst>
          </p:cNvPr>
          <p:cNvSpPr txBox="1"/>
          <p:nvPr/>
        </p:nvSpPr>
        <p:spPr>
          <a:xfrm>
            <a:off x="841806" y="1505234"/>
            <a:ext cx="3763723" cy="1815882"/>
          </a:xfrm>
          <a:prstGeom prst="rect">
            <a:avLst/>
          </a:prstGeom>
          <a:noFill/>
        </p:spPr>
        <p:txBody>
          <a:bodyPr wrap="square">
            <a:spAutoFit/>
          </a:bodyPr>
          <a:lstStyle/>
          <a:p>
            <a:pPr marL="0" indent="0">
              <a:lnSpc>
                <a:spcPct val="100000"/>
              </a:lnSpc>
              <a:buNone/>
            </a:pPr>
            <a:r>
              <a:rPr lang="en-GB" sz="1600" dirty="0">
                <a:latin typeface="Arial" panose="020B0604020202020204" pitchFamily="34" charset="0"/>
                <a:cs typeface="Arial" panose="020B0604020202020204" pitchFamily="34" charset="0"/>
              </a:rPr>
              <a:t>In England, local authorities spend millions each year cleaning the waste up off our streets. </a:t>
            </a:r>
          </a:p>
          <a:p>
            <a:pPr marL="0" indent="0">
              <a:lnSpc>
                <a:spcPct val="100000"/>
              </a:lnSpc>
              <a:buNone/>
            </a:pPr>
            <a:endParaRPr lang="en-GB" sz="1600" dirty="0">
              <a:latin typeface="Arial" panose="020B0604020202020204" pitchFamily="34" charset="0"/>
              <a:cs typeface="Arial" panose="020B0604020202020204" pitchFamily="34" charset="0"/>
            </a:endParaRPr>
          </a:p>
          <a:p>
            <a:pPr marL="0" indent="0">
              <a:lnSpc>
                <a:spcPct val="100000"/>
              </a:lnSpc>
              <a:buNone/>
            </a:pPr>
            <a:r>
              <a:rPr lang="en-GB" sz="1600" b="1" dirty="0">
                <a:latin typeface="Arial" panose="020B0604020202020204" pitchFamily="34" charset="0"/>
                <a:cs typeface="Arial" panose="020B0604020202020204" pitchFamily="34" charset="0"/>
              </a:rPr>
              <a:t>Can you guess, on average, how much is spent cleaning up the following…</a:t>
            </a:r>
          </a:p>
        </p:txBody>
      </p:sp>
      <p:sp>
        <p:nvSpPr>
          <p:cNvPr id="8" name="TextBox 7">
            <a:extLst>
              <a:ext uri="{FF2B5EF4-FFF2-40B4-BE49-F238E27FC236}">
                <a16:creationId xmlns:a16="http://schemas.microsoft.com/office/drawing/2014/main" id="{D61780C3-38C6-E588-82DC-8680D26A0ABC}"/>
              </a:ext>
            </a:extLst>
          </p:cNvPr>
          <p:cNvSpPr txBox="1"/>
          <p:nvPr/>
        </p:nvSpPr>
        <p:spPr>
          <a:xfrm>
            <a:off x="841806" y="847209"/>
            <a:ext cx="6890656" cy="523220"/>
          </a:xfrm>
          <a:prstGeom prst="rect">
            <a:avLst/>
          </a:prstGeom>
          <a:noFill/>
        </p:spPr>
        <p:txBody>
          <a:bodyPr wrap="square" lIns="91440" tIns="45720" rIns="91440" bIns="45720" anchor="t">
            <a:spAutoFit/>
          </a:bodyPr>
          <a:lstStyle/>
          <a:p>
            <a:pPr marL="0" indent="0">
              <a:buNone/>
            </a:pPr>
            <a:r>
              <a:rPr lang="en-GB" sz="2800" b="1" dirty="0">
                <a:solidFill>
                  <a:srgbClr val="7DB452"/>
                </a:solidFill>
                <a:latin typeface="Arial Rounded MT Bold"/>
              </a:rPr>
              <a:t>Economic impacts</a:t>
            </a:r>
            <a:endParaRPr lang="en-GB" sz="2800" b="1" dirty="0">
              <a:solidFill>
                <a:srgbClr val="7DB452"/>
              </a:solidFill>
              <a:latin typeface="Arial Rounded MT Bold" panose="020F0704030504030204" pitchFamily="34" charset="0"/>
            </a:endParaRPr>
          </a:p>
        </p:txBody>
      </p:sp>
      <p:sp>
        <p:nvSpPr>
          <p:cNvPr id="10" name="TextBox 9">
            <a:extLst>
              <a:ext uri="{FF2B5EF4-FFF2-40B4-BE49-F238E27FC236}">
                <a16:creationId xmlns:a16="http://schemas.microsoft.com/office/drawing/2014/main" id="{1A6F0ECA-4CF5-3A7F-6CDD-6F75D2BD3B1C}"/>
              </a:ext>
            </a:extLst>
          </p:cNvPr>
          <p:cNvSpPr txBox="1"/>
          <p:nvPr/>
        </p:nvSpPr>
        <p:spPr>
          <a:xfrm>
            <a:off x="635833" y="4488693"/>
            <a:ext cx="4648199" cy="707886"/>
          </a:xfrm>
          <a:prstGeom prst="rect">
            <a:avLst/>
          </a:prstGeom>
          <a:noFill/>
        </p:spPr>
        <p:txBody>
          <a:bodyPr wrap="square" lIns="91440" tIns="45720" rIns="91440" bIns="45720" anchor="t">
            <a:spAutoFit/>
          </a:bodyPr>
          <a:lstStyle/>
          <a:p>
            <a:pPr marL="0" indent="0">
              <a:buNone/>
            </a:pPr>
            <a:r>
              <a:rPr lang="en-GB" sz="4000" b="1" dirty="0">
                <a:solidFill>
                  <a:schemeClr val="bg1"/>
                </a:solidFill>
                <a:latin typeface="Arial Rounded MT Bold"/>
              </a:rPr>
              <a:t>Chewing gum?</a:t>
            </a:r>
          </a:p>
        </p:txBody>
      </p:sp>
      <p:sp>
        <p:nvSpPr>
          <p:cNvPr id="12" name="TextBox 11">
            <a:extLst>
              <a:ext uri="{FF2B5EF4-FFF2-40B4-BE49-F238E27FC236}">
                <a16:creationId xmlns:a16="http://schemas.microsoft.com/office/drawing/2014/main" id="{F486ABF0-90AF-BF45-7FF1-EA0D095EFE48}"/>
              </a:ext>
            </a:extLst>
          </p:cNvPr>
          <p:cNvSpPr txBox="1"/>
          <p:nvPr/>
        </p:nvSpPr>
        <p:spPr>
          <a:xfrm>
            <a:off x="832246" y="5556060"/>
            <a:ext cx="4648199" cy="707886"/>
          </a:xfrm>
          <a:prstGeom prst="rect">
            <a:avLst/>
          </a:prstGeom>
          <a:noFill/>
        </p:spPr>
        <p:txBody>
          <a:bodyPr wrap="square">
            <a:spAutoFit/>
          </a:bodyPr>
          <a:lstStyle/>
          <a:p>
            <a:r>
              <a:rPr lang="en-GB" sz="4000" b="1" dirty="0">
                <a:solidFill>
                  <a:schemeClr val="bg1"/>
                </a:solidFill>
                <a:latin typeface="Arial Rounded MT Bold" panose="020F0704030504030204" pitchFamily="34" charset="77"/>
              </a:rPr>
              <a:t>£60 million/year</a:t>
            </a:r>
            <a:endParaRPr lang="en-GB" sz="4000" dirty="0">
              <a:solidFill>
                <a:schemeClr val="bg1"/>
              </a:solidFill>
              <a:latin typeface="Arial Rounded MT Bold" panose="020F0704030504030204" pitchFamily="34" charset="77"/>
            </a:endParaRPr>
          </a:p>
        </p:txBody>
      </p:sp>
    </p:spTree>
    <p:extLst>
      <p:ext uri="{BB962C8B-B14F-4D97-AF65-F5344CB8AC3E}">
        <p14:creationId xmlns:p14="http://schemas.microsoft.com/office/powerpoint/2010/main" val="398144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2EE43-3455-7AA7-CEA1-760F911FD28F}"/>
            </a:ext>
          </a:extLst>
        </p:cNvPr>
        <p:cNvGrpSpPr/>
        <p:nvPr/>
      </p:nvGrpSpPr>
      <p:grpSpPr>
        <a:xfrm>
          <a:off x="0" y="0"/>
          <a:ext cx="0" cy="0"/>
          <a:chOff x="0" y="0"/>
          <a:chExt cx="0" cy="0"/>
        </a:xfrm>
      </p:grpSpPr>
      <p:pic>
        <p:nvPicPr>
          <p:cNvPr id="13314" name="Picture 2" descr="190 Fast Food Garbage Stock Videos, Footage, &amp; 4K Video Clips - Getty  Images | Junk food, Burger wrapper, Food trash">
            <a:extLst>
              <a:ext uri="{FF2B5EF4-FFF2-40B4-BE49-F238E27FC236}">
                <a16:creationId xmlns:a16="http://schemas.microsoft.com/office/drawing/2014/main" id="{B2B50350-881F-8714-BEC1-2C74D933DE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11" t="6215" r="5" b="3101"/>
          <a:stretch/>
        </p:blipFill>
        <p:spPr bwMode="auto">
          <a:xfrm>
            <a:off x="-23793" y="-1"/>
            <a:ext cx="12228319" cy="6878429"/>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85809D41-040F-D5F4-51CE-72840A1218FD}"/>
              </a:ext>
            </a:extLst>
          </p:cNvPr>
          <p:cNvSpPr/>
          <p:nvPr/>
        </p:nvSpPr>
        <p:spPr>
          <a:xfrm>
            <a:off x="6731000" y="5371230"/>
            <a:ext cx="5041027" cy="1114475"/>
          </a:xfrm>
          <a:prstGeom prst="roundRect">
            <a:avLst>
              <a:gd name="adj" fmla="val 13133"/>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latin typeface="Arial" panose="020B0604020202020204" pitchFamily="34" charset="0"/>
              <a:cs typeface="Arial" panose="020B0604020202020204" pitchFamily="34" charset="0"/>
            </a:endParaRPr>
          </a:p>
          <a:p>
            <a:endParaRPr lang="en-US" sz="2200" dirty="0">
              <a:latin typeface="Arial Rounded MT Bold" panose="020F0704030504030204" pitchFamily="34" charset="0"/>
            </a:endParaRPr>
          </a:p>
        </p:txBody>
      </p:sp>
      <p:sp>
        <p:nvSpPr>
          <p:cNvPr id="7" name="TextBox 6">
            <a:extLst>
              <a:ext uri="{FF2B5EF4-FFF2-40B4-BE49-F238E27FC236}">
                <a16:creationId xmlns:a16="http://schemas.microsoft.com/office/drawing/2014/main" id="{BFEFFB50-8DA1-1EFB-5A18-DBDED71C53B0}"/>
              </a:ext>
            </a:extLst>
          </p:cNvPr>
          <p:cNvSpPr txBox="1"/>
          <p:nvPr/>
        </p:nvSpPr>
        <p:spPr>
          <a:xfrm>
            <a:off x="530353" y="743399"/>
            <a:ext cx="4648199" cy="1754326"/>
          </a:xfrm>
          <a:prstGeom prst="rect">
            <a:avLst/>
          </a:prstGeom>
          <a:noFill/>
        </p:spPr>
        <p:txBody>
          <a:bodyPr wrap="square">
            <a:spAutoFit/>
          </a:bodyPr>
          <a:lstStyle/>
          <a:p>
            <a:pPr marL="0" indent="0">
              <a:buNone/>
            </a:pPr>
            <a:r>
              <a:rPr lang="en-GB" sz="5400" b="1" dirty="0">
                <a:solidFill>
                  <a:schemeClr val="bg1"/>
                </a:solidFill>
                <a:latin typeface="Arial Rounded MT Bold" panose="020F0704030504030204" pitchFamily="34" charset="0"/>
              </a:rPr>
              <a:t>Economic Impacts</a:t>
            </a:r>
          </a:p>
        </p:txBody>
      </p:sp>
      <p:sp>
        <p:nvSpPr>
          <p:cNvPr id="17" name="Rounded Rectangle 16">
            <a:extLst>
              <a:ext uri="{FF2B5EF4-FFF2-40B4-BE49-F238E27FC236}">
                <a16:creationId xmlns:a16="http://schemas.microsoft.com/office/drawing/2014/main" id="{31FAE0F2-4DF0-EBD2-9D94-210DCD5081B1}"/>
              </a:ext>
            </a:extLst>
          </p:cNvPr>
          <p:cNvSpPr/>
          <p:nvPr/>
        </p:nvSpPr>
        <p:spPr>
          <a:xfrm>
            <a:off x="514593" y="527936"/>
            <a:ext cx="4458432" cy="303633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6" name="TextBox 5">
            <a:extLst>
              <a:ext uri="{FF2B5EF4-FFF2-40B4-BE49-F238E27FC236}">
                <a16:creationId xmlns:a16="http://schemas.microsoft.com/office/drawing/2014/main" id="{45E66821-28C0-C1AB-AC61-5A2AD1DE1471}"/>
              </a:ext>
            </a:extLst>
          </p:cNvPr>
          <p:cNvSpPr txBox="1"/>
          <p:nvPr/>
        </p:nvSpPr>
        <p:spPr>
          <a:xfrm>
            <a:off x="841806" y="1505234"/>
            <a:ext cx="3763723" cy="1815882"/>
          </a:xfrm>
          <a:prstGeom prst="rect">
            <a:avLst/>
          </a:prstGeom>
          <a:noFill/>
        </p:spPr>
        <p:txBody>
          <a:bodyPr wrap="square">
            <a:spAutoFit/>
          </a:bodyPr>
          <a:lstStyle/>
          <a:p>
            <a:pPr marL="0" indent="0">
              <a:lnSpc>
                <a:spcPct val="100000"/>
              </a:lnSpc>
              <a:buNone/>
            </a:pPr>
            <a:r>
              <a:rPr lang="en-GB" sz="1600" dirty="0">
                <a:latin typeface="Arial" panose="020B0604020202020204" pitchFamily="34" charset="0"/>
                <a:cs typeface="Arial" panose="020B0604020202020204" pitchFamily="34" charset="0"/>
              </a:rPr>
              <a:t>In England, local authorities spend millions each year cleaning the waste up off our streets. </a:t>
            </a:r>
          </a:p>
          <a:p>
            <a:pPr marL="0" indent="0">
              <a:lnSpc>
                <a:spcPct val="100000"/>
              </a:lnSpc>
              <a:buNone/>
            </a:pPr>
            <a:endParaRPr lang="en-GB" sz="1600" dirty="0">
              <a:latin typeface="Arial" panose="020B0604020202020204" pitchFamily="34" charset="0"/>
              <a:cs typeface="Arial" panose="020B0604020202020204" pitchFamily="34" charset="0"/>
            </a:endParaRPr>
          </a:p>
          <a:p>
            <a:pPr marL="0" indent="0">
              <a:lnSpc>
                <a:spcPct val="100000"/>
              </a:lnSpc>
              <a:buNone/>
            </a:pPr>
            <a:r>
              <a:rPr lang="en-GB" sz="1600" b="1" dirty="0">
                <a:latin typeface="Arial" panose="020B0604020202020204" pitchFamily="34" charset="0"/>
                <a:cs typeface="Arial" panose="020B0604020202020204" pitchFamily="34" charset="0"/>
              </a:rPr>
              <a:t>Can you guess, on average, how much is spent cleaning up the following…</a:t>
            </a:r>
          </a:p>
        </p:txBody>
      </p:sp>
      <p:sp>
        <p:nvSpPr>
          <p:cNvPr id="8" name="TextBox 7">
            <a:extLst>
              <a:ext uri="{FF2B5EF4-FFF2-40B4-BE49-F238E27FC236}">
                <a16:creationId xmlns:a16="http://schemas.microsoft.com/office/drawing/2014/main" id="{A0411B13-3FB5-EBD6-7BB0-0F0AED96C9E9}"/>
              </a:ext>
            </a:extLst>
          </p:cNvPr>
          <p:cNvSpPr txBox="1"/>
          <p:nvPr/>
        </p:nvSpPr>
        <p:spPr>
          <a:xfrm>
            <a:off x="841806" y="847209"/>
            <a:ext cx="6890656" cy="523220"/>
          </a:xfrm>
          <a:prstGeom prst="rect">
            <a:avLst/>
          </a:prstGeom>
          <a:noFill/>
        </p:spPr>
        <p:txBody>
          <a:bodyPr wrap="square" lIns="91440" tIns="45720" rIns="91440" bIns="45720" anchor="t">
            <a:spAutoFit/>
          </a:bodyPr>
          <a:lstStyle/>
          <a:p>
            <a:pPr marL="0" indent="0">
              <a:buNone/>
            </a:pPr>
            <a:r>
              <a:rPr lang="en-GB" sz="2800" b="1" dirty="0">
                <a:solidFill>
                  <a:srgbClr val="7DB452"/>
                </a:solidFill>
                <a:latin typeface="Arial Rounded MT Bold"/>
              </a:rPr>
              <a:t>Economic impacts</a:t>
            </a:r>
            <a:endParaRPr lang="en-GB" sz="2800" b="1" dirty="0">
              <a:solidFill>
                <a:srgbClr val="7DB452"/>
              </a:solidFill>
              <a:latin typeface="Arial Rounded MT Bold" panose="020F0704030504030204" pitchFamily="34" charset="0"/>
            </a:endParaRPr>
          </a:p>
        </p:txBody>
      </p:sp>
      <p:sp>
        <p:nvSpPr>
          <p:cNvPr id="10" name="TextBox 9">
            <a:extLst>
              <a:ext uri="{FF2B5EF4-FFF2-40B4-BE49-F238E27FC236}">
                <a16:creationId xmlns:a16="http://schemas.microsoft.com/office/drawing/2014/main" id="{4C36DA9B-C5BD-639C-3213-0531B90C28DB}"/>
              </a:ext>
            </a:extLst>
          </p:cNvPr>
          <p:cNvSpPr txBox="1"/>
          <p:nvPr/>
        </p:nvSpPr>
        <p:spPr>
          <a:xfrm>
            <a:off x="5897746" y="662543"/>
            <a:ext cx="6409544" cy="707886"/>
          </a:xfrm>
          <a:prstGeom prst="rect">
            <a:avLst/>
          </a:prstGeom>
          <a:noFill/>
        </p:spPr>
        <p:txBody>
          <a:bodyPr wrap="square" lIns="91440" tIns="45720" rIns="91440" bIns="45720" anchor="t">
            <a:spAutoFit/>
          </a:bodyPr>
          <a:lstStyle/>
          <a:p>
            <a:pPr marL="0" indent="0">
              <a:buNone/>
            </a:pPr>
            <a:r>
              <a:rPr lang="en-GB" sz="4000" b="1" dirty="0">
                <a:solidFill>
                  <a:schemeClr val="bg1"/>
                </a:solidFill>
                <a:latin typeface="Arial Rounded MT Bold"/>
              </a:rPr>
              <a:t>Fast food packaging? </a:t>
            </a:r>
          </a:p>
        </p:txBody>
      </p:sp>
      <p:sp>
        <p:nvSpPr>
          <p:cNvPr id="12" name="TextBox 11">
            <a:extLst>
              <a:ext uri="{FF2B5EF4-FFF2-40B4-BE49-F238E27FC236}">
                <a16:creationId xmlns:a16="http://schemas.microsoft.com/office/drawing/2014/main" id="{F21A75DB-FAEF-6D0A-B95C-3BA55D36098B}"/>
              </a:ext>
            </a:extLst>
          </p:cNvPr>
          <p:cNvSpPr txBox="1"/>
          <p:nvPr/>
        </p:nvSpPr>
        <p:spPr>
          <a:xfrm>
            <a:off x="6952813" y="5574038"/>
            <a:ext cx="4648199" cy="707886"/>
          </a:xfrm>
          <a:prstGeom prst="rect">
            <a:avLst/>
          </a:prstGeom>
          <a:noFill/>
        </p:spPr>
        <p:txBody>
          <a:bodyPr wrap="square">
            <a:spAutoFit/>
          </a:bodyPr>
          <a:lstStyle/>
          <a:p>
            <a:r>
              <a:rPr lang="en-GB" sz="4000" b="1" dirty="0">
                <a:solidFill>
                  <a:schemeClr val="bg1"/>
                </a:solidFill>
                <a:latin typeface="Arial Rounded MT Bold" panose="020F0704030504030204" pitchFamily="34" charset="77"/>
              </a:rPr>
              <a:t>£100 million/year</a:t>
            </a:r>
            <a:endParaRPr lang="en-GB" sz="4000" dirty="0">
              <a:solidFill>
                <a:schemeClr val="bg1"/>
              </a:solidFill>
              <a:latin typeface="Arial Rounded MT Bold" panose="020F0704030504030204" pitchFamily="34" charset="77"/>
            </a:endParaRPr>
          </a:p>
        </p:txBody>
      </p:sp>
    </p:spTree>
    <p:extLst>
      <p:ext uri="{BB962C8B-B14F-4D97-AF65-F5344CB8AC3E}">
        <p14:creationId xmlns:p14="http://schemas.microsoft.com/office/powerpoint/2010/main" val="111380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E97CE6-8CFE-46EF-5E7C-903F61FAC7ED}"/>
              </a:ext>
            </a:extLst>
          </p:cNvPr>
          <p:cNvPicPr>
            <a:picLocks noChangeAspect="1"/>
          </p:cNvPicPr>
          <p:nvPr/>
        </p:nvPicPr>
        <p:blipFill>
          <a:blip r:embed="rId2">
            <a:alphaModFix amt="29000"/>
            <a:extLst>
              <a:ext uri="{28A0092B-C50C-407E-A947-70E740481C1C}">
                <a14:useLocalDpi xmlns:a14="http://schemas.microsoft.com/office/drawing/2010/main" val="0"/>
              </a:ext>
            </a:extLst>
          </a:blip>
          <a:srcRect/>
          <a:stretch/>
        </p:blipFill>
        <p:spPr>
          <a:xfrm>
            <a:off x="-1" y="-34498"/>
            <a:ext cx="12192001" cy="6892497"/>
          </a:xfrm>
          <a:prstGeom prst="rect">
            <a:avLst/>
          </a:prstGeom>
          <a:effectLst>
            <a:outerShdw blurRad="50800" dist="50800" dir="5400000" algn="ctr" rotWithShape="0">
              <a:srgbClr val="000000">
                <a:alpha val="18000"/>
              </a:srgbClr>
            </a:outerShdw>
          </a:effectLst>
        </p:spPr>
      </p:pic>
      <p:sp>
        <p:nvSpPr>
          <p:cNvPr id="5" name="Rounded Rectangle 4">
            <a:extLst>
              <a:ext uri="{FF2B5EF4-FFF2-40B4-BE49-F238E27FC236}">
                <a16:creationId xmlns:a16="http://schemas.microsoft.com/office/drawing/2014/main" id="{6B3FB2F0-BCFD-034B-5ED2-39E58497B175}"/>
              </a:ext>
            </a:extLst>
          </p:cNvPr>
          <p:cNvSpPr/>
          <p:nvPr/>
        </p:nvSpPr>
        <p:spPr>
          <a:xfrm>
            <a:off x="584156" y="699625"/>
            <a:ext cx="7616870" cy="5458750"/>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3" name="Content Placeholder 2">
            <a:extLst>
              <a:ext uri="{FF2B5EF4-FFF2-40B4-BE49-F238E27FC236}">
                <a16:creationId xmlns:a16="http://schemas.microsoft.com/office/drawing/2014/main" id="{F508925B-7321-BCB1-55CF-9CF40543F19C}"/>
              </a:ext>
            </a:extLst>
          </p:cNvPr>
          <p:cNvSpPr>
            <a:spLocks noGrp="1"/>
          </p:cNvSpPr>
          <p:nvPr>
            <p:ph idx="1"/>
          </p:nvPr>
        </p:nvSpPr>
        <p:spPr>
          <a:xfrm>
            <a:off x="967468" y="2572791"/>
            <a:ext cx="6890656" cy="3473180"/>
          </a:xfrm>
        </p:spPr>
        <p:txBody>
          <a:bodyPr vert="horz" lIns="91440" tIns="45720" rIns="91440" bIns="45720" rtlCol="0" anchor="t">
            <a:noAutofit/>
          </a:bodyPr>
          <a:lstStyle/>
          <a:p>
            <a:pPr>
              <a:lnSpc>
                <a:spcPct val="100000"/>
              </a:lnSpc>
            </a:pPr>
            <a:r>
              <a:rPr lang="en-US" sz="1900" dirty="0">
                <a:solidFill>
                  <a:srgbClr val="7DB552"/>
                </a:solidFill>
                <a:latin typeface="Arial Rounded MT Bold"/>
                <a:cs typeface="Arial"/>
              </a:rPr>
              <a:t>Environmental impacts: </a:t>
            </a:r>
            <a:r>
              <a:rPr lang="en-US" sz="1900" dirty="0">
                <a:latin typeface="Arial"/>
                <a:cs typeface="Arial"/>
              </a:rPr>
              <a:t>How does it harm ecosystems, animals, and plants? (e.g. ingestion of plastic by marine life, disruption of habitats, decomposition times, fires.)</a:t>
            </a:r>
            <a:endParaRPr lang="en-US" sz="1900" dirty="0">
              <a:latin typeface="Arial" panose="020B0604020202020204" pitchFamily="34" charset="0"/>
              <a:cs typeface="Arial" panose="020B0604020202020204" pitchFamily="34" charset="0"/>
            </a:endParaRPr>
          </a:p>
          <a:p>
            <a:pPr>
              <a:lnSpc>
                <a:spcPct val="100000"/>
              </a:lnSpc>
            </a:pPr>
            <a:r>
              <a:rPr lang="en-US" sz="1900" dirty="0">
                <a:solidFill>
                  <a:srgbClr val="7DB552"/>
                </a:solidFill>
                <a:latin typeface="Arial Rounded MT Bold"/>
                <a:cs typeface="Arial"/>
              </a:rPr>
              <a:t>Social impacts: </a:t>
            </a:r>
            <a:r>
              <a:rPr lang="en-US" sz="1900" dirty="0">
                <a:latin typeface="Arial"/>
                <a:cs typeface="Arial"/>
              </a:rPr>
              <a:t>What effect does littering have on local communities? (e.g. health risks, looking untidy, increased costs for local authorities).</a:t>
            </a:r>
          </a:p>
          <a:p>
            <a:pPr>
              <a:lnSpc>
                <a:spcPct val="100000"/>
              </a:lnSpc>
            </a:pPr>
            <a:r>
              <a:rPr lang="en-US" sz="1900" dirty="0">
                <a:solidFill>
                  <a:srgbClr val="7DB552"/>
                </a:solidFill>
                <a:latin typeface="Arial Rounded MT Bold"/>
                <a:cs typeface="Arial"/>
              </a:rPr>
              <a:t>Economic impacts: </a:t>
            </a:r>
            <a:r>
              <a:rPr lang="en-US" sz="1900" dirty="0">
                <a:latin typeface="Arial"/>
                <a:cs typeface="Arial"/>
              </a:rPr>
              <a:t>How much money do governments and local authorities spend on cleaning up litter? How much are fines if you are caught littering / fly tipping? Could it even lead to imprisonment? </a:t>
            </a:r>
          </a:p>
          <a:p>
            <a:pPr>
              <a:lnSpc>
                <a:spcPct val="100000"/>
              </a:lnSpc>
            </a:pPr>
            <a:endParaRPr lang="en-GB" sz="2000" dirty="0">
              <a:latin typeface="Arial Rounded MT Bold" panose="020F0704030504030204" pitchFamily="34" charset="0"/>
            </a:endParaRPr>
          </a:p>
        </p:txBody>
      </p:sp>
      <p:sp>
        <p:nvSpPr>
          <p:cNvPr id="7" name="TextBox 6">
            <a:extLst>
              <a:ext uri="{FF2B5EF4-FFF2-40B4-BE49-F238E27FC236}">
                <a16:creationId xmlns:a16="http://schemas.microsoft.com/office/drawing/2014/main" id="{E7098092-65D3-13AD-3568-D6AA377C7D56}"/>
              </a:ext>
            </a:extLst>
          </p:cNvPr>
          <p:cNvSpPr txBox="1"/>
          <p:nvPr/>
        </p:nvSpPr>
        <p:spPr>
          <a:xfrm>
            <a:off x="967468" y="1507253"/>
            <a:ext cx="6890656" cy="954107"/>
          </a:xfrm>
          <a:prstGeom prst="rect">
            <a:avLst/>
          </a:prstGeom>
          <a:noFill/>
        </p:spPr>
        <p:txBody>
          <a:bodyPr wrap="square">
            <a:spAutoFit/>
          </a:bodyPr>
          <a:lstStyle/>
          <a:p>
            <a:pPr marL="0" indent="0">
              <a:buNone/>
            </a:pPr>
            <a:r>
              <a:rPr lang="en-GB" sz="2800" b="1" dirty="0">
                <a:solidFill>
                  <a:srgbClr val="7DB452"/>
                </a:solidFill>
                <a:latin typeface="Arial Rounded MT Bold" panose="020F0704030504030204" pitchFamily="34" charset="0"/>
              </a:rPr>
              <a:t>Choosing one of the items you found, write a report covering the…</a:t>
            </a:r>
          </a:p>
        </p:txBody>
      </p:sp>
      <p:sp>
        <p:nvSpPr>
          <p:cNvPr id="2" name="TextBox 1">
            <a:extLst>
              <a:ext uri="{FF2B5EF4-FFF2-40B4-BE49-F238E27FC236}">
                <a16:creationId xmlns:a16="http://schemas.microsoft.com/office/drawing/2014/main" id="{CF70AFE8-F18D-8836-9155-99C3F290AC91}"/>
              </a:ext>
            </a:extLst>
          </p:cNvPr>
          <p:cNvSpPr txBox="1"/>
          <p:nvPr/>
        </p:nvSpPr>
        <p:spPr>
          <a:xfrm>
            <a:off x="967468" y="1079609"/>
            <a:ext cx="4491039" cy="369332"/>
          </a:xfrm>
          <a:prstGeom prst="rect">
            <a:avLst/>
          </a:prstGeom>
          <a:noFill/>
        </p:spPr>
        <p:txBody>
          <a:bodyPr wrap="square" lIns="91440" tIns="45720" rIns="91440" bIns="45720" anchor="t">
            <a:spAutoFit/>
          </a:bodyPr>
          <a:lstStyle/>
          <a:p>
            <a:pPr marL="0" indent="0">
              <a:buNone/>
            </a:pPr>
            <a:r>
              <a:rPr lang="en-GB" b="1" dirty="0">
                <a:solidFill>
                  <a:srgbClr val="7DB552"/>
                </a:solidFill>
                <a:latin typeface="Arial Rounded MT Bold"/>
              </a:rPr>
              <a:t>Activity time</a:t>
            </a:r>
            <a:endParaRPr lang="en-GB" b="1" dirty="0">
              <a:solidFill>
                <a:srgbClr val="7DB552"/>
              </a:solidFill>
              <a:latin typeface="Arial Rounded MT Bold" panose="020F0704030504030204" pitchFamily="34" charset="0"/>
            </a:endParaRPr>
          </a:p>
        </p:txBody>
      </p:sp>
      <p:pic>
        <p:nvPicPr>
          <p:cNvPr id="8" name="Picture 7" descr="A cartoon of a factory&#10;&#10;Description automatically generated">
            <a:extLst>
              <a:ext uri="{FF2B5EF4-FFF2-40B4-BE49-F238E27FC236}">
                <a16:creationId xmlns:a16="http://schemas.microsoft.com/office/drawing/2014/main" id="{2F79EBF5-5A92-E984-31E2-BFA74279B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901" y="4586495"/>
            <a:ext cx="3295150" cy="1839792"/>
          </a:xfrm>
          <a:prstGeom prst="rect">
            <a:avLst/>
          </a:prstGeom>
        </p:spPr>
      </p:pic>
      <p:pic>
        <p:nvPicPr>
          <p:cNvPr id="10" name="Picture 9" descr="A cartoon of a park with trash and trees&#10;&#10;Description automatically generated">
            <a:extLst>
              <a:ext uri="{FF2B5EF4-FFF2-40B4-BE49-F238E27FC236}">
                <a16:creationId xmlns:a16="http://schemas.microsoft.com/office/drawing/2014/main" id="{6B1A76AE-1640-4725-83ED-D33C51066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903" y="2461360"/>
            <a:ext cx="3295148" cy="1839791"/>
          </a:xfrm>
          <a:prstGeom prst="rect">
            <a:avLst/>
          </a:prstGeom>
        </p:spPr>
      </p:pic>
      <p:pic>
        <p:nvPicPr>
          <p:cNvPr id="12" name="Picture 11" descr="A turtle swimming in the ocean&#10;&#10;Description automatically generated">
            <a:extLst>
              <a:ext uri="{FF2B5EF4-FFF2-40B4-BE49-F238E27FC236}">
                <a16:creationId xmlns:a16="http://schemas.microsoft.com/office/drawing/2014/main" id="{9D99951F-BC34-F25B-8D93-BE48C7FD4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901" y="327596"/>
            <a:ext cx="3320177" cy="1867599"/>
          </a:xfrm>
          <a:prstGeom prst="rect">
            <a:avLst/>
          </a:prstGeom>
        </p:spPr>
      </p:pic>
    </p:spTree>
    <p:extLst>
      <p:ext uri="{BB962C8B-B14F-4D97-AF65-F5344CB8AC3E}">
        <p14:creationId xmlns:p14="http://schemas.microsoft.com/office/powerpoint/2010/main" val="236084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5D23BB-5CA1-5232-91E2-55BAAFFE8F35}"/>
              </a:ext>
            </a:extLst>
          </p:cNvPr>
          <p:cNvPicPr>
            <a:picLocks noChangeAspect="1"/>
          </p:cNvPicPr>
          <p:nvPr/>
        </p:nvPicPr>
        <p:blipFill>
          <a:blip r:embed="rId2">
            <a:alphaModFix/>
            <a:extLst>
              <a:ext uri="{28A0092B-C50C-407E-A947-70E740481C1C}">
                <a14:useLocalDpi xmlns:a14="http://schemas.microsoft.com/office/drawing/2010/main" val="0"/>
              </a:ext>
            </a:extLst>
          </a:blip>
          <a:srcRect l="5818" r="8922" b="14740"/>
          <a:stretch/>
        </p:blipFill>
        <p:spPr>
          <a:xfrm>
            <a:off x="0" y="0"/>
            <a:ext cx="12192001" cy="6858000"/>
          </a:xfrm>
          <a:prstGeom prst="rect">
            <a:avLst/>
          </a:prstGeom>
        </p:spPr>
      </p:pic>
      <p:pic>
        <p:nvPicPr>
          <p:cNvPr id="5" name="Picture 4" descr="A cartoon of a black bag&#10;&#10;AI-generated content may be incorrect.">
            <a:extLst>
              <a:ext uri="{FF2B5EF4-FFF2-40B4-BE49-F238E27FC236}">
                <a16:creationId xmlns:a16="http://schemas.microsoft.com/office/drawing/2014/main" id="{EA046956-BB26-3D7F-D6ED-F8A715158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839" y="976742"/>
            <a:ext cx="3935937" cy="5349061"/>
          </a:xfrm>
          <a:prstGeom prst="rect">
            <a:avLst/>
          </a:prstGeom>
        </p:spPr>
      </p:pic>
      <p:pic>
        <p:nvPicPr>
          <p:cNvPr id="6" name="Picture 5" descr="A cartoon of cans with faces&#10;&#10;AI-generated content may be incorrect.">
            <a:extLst>
              <a:ext uri="{FF2B5EF4-FFF2-40B4-BE49-F238E27FC236}">
                <a16:creationId xmlns:a16="http://schemas.microsoft.com/office/drawing/2014/main" id="{79C15C8B-ADD7-45FB-02E7-53E15FE12A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8907" y="5102582"/>
            <a:ext cx="1497093" cy="1332302"/>
          </a:xfrm>
          <a:prstGeom prst="rect">
            <a:avLst/>
          </a:prstGeom>
        </p:spPr>
      </p:pic>
      <p:sp>
        <p:nvSpPr>
          <p:cNvPr id="15" name="Rounded Rectangle 4">
            <a:extLst>
              <a:ext uri="{FF2B5EF4-FFF2-40B4-BE49-F238E27FC236}">
                <a16:creationId xmlns:a16="http://schemas.microsoft.com/office/drawing/2014/main" id="{B61C20D8-E884-A2A3-432C-076FA70F5844}"/>
              </a:ext>
            </a:extLst>
          </p:cNvPr>
          <p:cNvSpPr/>
          <p:nvPr/>
        </p:nvSpPr>
        <p:spPr>
          <a:xfrm>
            <a:off x="6991642" y="976743"/>
            <a:ext cx="4541593" cy="5349061"/>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16" name="Content Placeholder 2">
            <a:extLst>
              <a:ext uri="{FF2B5EF4-FFF2-40B4-BE49-F238E27FC236}">
                <a16:creationId xmlns:a16="http://schemas.microsoft.com/office/drawing/2014/main" id="{9EA33FF4-D04E-865A-9A2A-B0AA0C48CBAD}"/>
              </a:ext>
            </a:extLst>
          </p:cNvPr>
          <p:cNvSpPr txBox="1">
            <a:spLocks/>
          </p:cNvSpPr>
          <p:nvPr/>
        </p:nvSpPr>
        <p:spPr>
          <a:xfrm>
            <a:off x="7465604" y="1494586"/>
            <a:ext cx="3873954" cy="1007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2000" b="1" dirty="0">
                <a:solidFill>
                  <a:srgbClr val="7DB452"/>
                </a:solidFill>
                <a:latin typeface="Arial Rounded MT Bold" panose="020F0704030504030204" pitchFamily="34" charset="77"/>
                <a:cs typeface="Arial" panose="020B0604020202020204" pitchFamily="34" charset="0"/>
              </a:rPr>
              <a:t>Let’s discuss..</a:t>
            </a:r>
          </a:p>
          <a:p>
            <a:pPr marL="0" indent="0">
              <a:lnSpc>
                <a:spcPct val="120000"/>
              </a:lnSpc>
              <a:buFont typeface="Arial" panose="020B0604020202020204" pitchFamily="34" charset="0"/>
              <a:buNone/>
            </a:pPr>
            <a:endParaRPr lang="en-GB" sz="500" dirty="0">
              <a:solidFill>
                <a:srgbClr val="7DB45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EFD05FD-5E41-2632-29BB-BC7D580B585B}"/>
              </a:ext>
            </a:extLst>
          </p:cNvPr>
          <p:cNvSpPr>
            <a:spLocks noGrp="1"/>
          </p:cNvSpPr>
          <p:nvPr>
            <p:ph idx="1"/>
          </p:nvPr>
        </p:nvSpPr>
        <p:spPr>
          <a:xfrm>
            <a:off x="7441809" y="2071053"/>
            <a:ext cx="3677716" cy="1312730"/>
          </a:xfrm>
        </p:spPr>
        <p:txBody>
          <a:bodyPr>
            <a:normAutofit/>
          </a:bodyPr>
          <a:lstStyle/>
          <a:p>
            <a:pPr marL="0" indent="0">
              <a:buNone/>
            </a:pPr>
            <a:r>
              <a:rPr lang="en-GB" sz="4000" b="1" dirty="0">
                <a:solidFill>
                  <a:srgbClr val="7DB552"/>
                </a:solidFill>
                <a:latin typeface="Arial Rounded MT Bold" panose="020F0704030504030204" pitchFamily="34" charset="0"/>
              </a:rPr>
              <a:t>How did you find that?</a:t>
            </a:r>
          </a:p>
          <a:p>
            <a:pPr marL="0" indent="0">
              <a:buNone/>
            </a:pPr>
            <a:endParaRPr lang="en-GB" sz="2400" dirty="0">
              <a:latin typeface="Arial" panose="020B0604020202020204" pitchFamily="34" charset="0"/>
              <a:cs typeface="Arial" panose="020B0604020202020204" pitchFamily="34" charset="0"/>
            </a:endParaRPr>
          </a:p>
          <a:p>
            <a:endParaRPr lang="en-GB" sz="3200" dirty="0"/>
          </a:p>
        </p:txBody>
      </p:sp>
      <p:sp>
        <p:nvSpPr>
          <p:cNvPr id="4" name="Rounded Rectangle 3">
            <a:extLst>
              <a:ext uri="{FF2B5EF4-FFF2-40B4-BE49-F238E27FC236}">
                <a16:creationId xmlns:a16="http://schemas.microsoft.com/office/drawing/2014/main" id="{5D2715AE-69A9-8098-56B6-EA9FEA7CCC66}"/>
              </a:ext>
            </a:extLst>
          </p:cNvPr>
          <p:cNvSpPr/>
          <p:nvPr/>
        </p:nvSpPr>
        <p:spPr>
          <a:xfrm>
            <a:off x="7334639" y="4980372"/>
            <a:ext cx="3873954" cy="1007256"/>
          </a:xfrm>
          <a:prstGeom prst="roundRect">
            <a:avLst>
              <a:gd name="adj" fmla="val 13133"/>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latin typeface="Arial" panose="020B0604020202020204" pitchFamily="34" charset="0"/>
              <a:cs typeface="Arial" panose="020B0604020202020204" pitchFamily="34" charset="0"/>
            </a:endParaRPr>
          </a:p>
          <a:p>
            <a:endParaRPr lang="en-US" sz="2200" dirty="0">
              <a:latin typeface="Arial Rounded MT Bold" panose="020F0704030504030204" pitchFamily="34" charset="0"/>
            </a:endParaRPr>
          </a:p>
        </p:txBody>
      </p:sp>
      <p:sp>
        <p:nvSpPr>
          <p:cNvPr id="7" name="TextBox 6">
            <a:extLst>
              <a:ext uri="{FF2B5EF4-FFF2-40B4-BE49-F238E27FC236}">
                <a16:creationId xmlns:a16="http://schemas.microsoft.com/office/drawing/2014/main" id="{A3671937-EBB4-CB7E-CE7D-957D9F5DD07B}"/>
              </a:ext>
            </a:extLst>
          </p:cNvPr>
          <p:cNvSpPr txBox="1"/>
          <p:nvPr/>
        </p:nvSpPr>
        <p:spPr>
          <a:xfrm>
            <a:off x="7513575" y="5140682"/>
            <a:ext cx="3585284" cy="646331"/>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Let’s remind ourselves of some ways we can prevent littering…</a:t>
            </a:r>
            <a:endParaRPr lang="en-GB"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5A0EE5A-F1CA-B591-A33A-258B90A8DFEA}"/>
              </a:ext>
            </a:extLst>
          </p:cNvPr>
          <p:cNvSpPr txBox="1"/>
          <p:nvPr/>
        </p:nvSpPr>
        <p:spPr>
          <a:xfrm>
            <a:off x="7467359" y="3474217"/>
            <a:ext cx="3677715" cy="707886"/>
          </a:xfrm>
          <a:prstGeom prst="rect">
            <a:avLst/>
          </a:prstGeom>
          <a:noFill/>
        </p:spPr>
        <p:txBody>
          <a:bodyPr wrap="square">
            <a:spAutoFit/>
          </a:bodyPr>
          <a:lstStyle/>
          <a:p>
            <a:pPr marL="0" indent="0">
              <a:buNone/>
            </a:pPr>
            <a:r>
              <a:rPr lang="en-GB" sz="2000" dirty="0">
                <a:latin typeface="Arial" panose="020B0604020202020204" pitchFamily="34" charset="0"/>
                <a:cs typeface="Arial" panose="020B0604020202020204" pitchFamily="34" charset="0"/>
              </a:rPr>
              <a:t>Any volunteers like to share what they found?</a:t>
            </a:r>
          </a:p>
        </p:txBody>
      </p:sp>
    </p:spTree>
    <p:extLst>
      <p:ext uri="{BB962C8B-B14F-4D97-AF65-F5344CB8AC3E}">
        <p14:creationId xmlns:p14="http://schemas.microsoft.com/office/powerpoint/2010/main" val="65820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dissolve">
                                      <p:cBhvr>
                                        <p:cTn id="46" dur="500"/>
                                        <p:tgtEl>
                                          <p:spTgt spid="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dissolv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build="p"/>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34B9C-E6EB-E91C-F7DA-15EBF37B4B27}"/>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D4F2FA7-B51F-BFCC-8DD9-98EB3C9B695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5" name="Rounded Rectangle 4">
            <a:extLst>
              <a:ext uri="{FF2B5EF4-FFF2-40B4-BE49-F238E27FC236}">
                <a16:creationId xmlns:a16="http://schemas.microsoft.com/office/drawing/2014/main" id="{3EE064A3-311F-2721-1FC1-753792298AF9}"/>
              </a:ext>
            </a:extLst>
          </p:cNvPr>
          <p:cNvSpPr/>
          <p:nvPr/>
        </p:nvSpPr>
        <p:spPr>
          <a:xfrm>
            <a:off x="612731" y="642013"/>
            <a:ext cx="5387236" cy="558830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62417C6A-5CA1-5206-80E5-222E01AE6EB5}"/>
              </a:ext>
            </a:extLst>
          </p:cNvPr>
          <p:cNvSpPr>
            <a:spLocks noGrp="1"/>
          </p:cNvSpPr>
          <p:nvPr>
            <p:ph idx="1"/>
          </p:nvPr>
        </p:nvSpPr>
        <p:spPr>
          <a:xfrm>
            <a:off x="996044" y="2549933"/>
            <a:ext cx="4648200" cy="3163405"/>
          </a:xfrm>
        </p:spPr>
        <p:txBody>
          <a:bodyPr vert="horz" lIns="91440" tIns="45720" rIns="91440" bIns="45720" rtlCol="0" anchor="t">
            <a:noAutofit/>
          </a:bodyPr>
          <a:lstStyle/>
          <a:p>
            <a:pPr>
              <a:lnSpc>
                <a:spcPct val="100000"/>
              </a:lnSpc>
            </a:pPr>
            <a:r>
              <a:rPr lang="en-GB" sz="2200" dirty="0">
                <a:latin typeface="Arial"/>
                <a:cs typeface="Arial"/>
              </a:rPr>
              <a:t>Use reusable materials such as lunch boxes, bags and water bottles</a:t>
            </a:r>
            <a:endParaRPr lang="en-GB" sz="2200" dirty="0">
              <a:latin typeface="Arial" panose="020B0604020202020204" pitchFamily="34" charset="0"/>
              <a:cs typeface="Arial" panose="020B0604020202020204" pitchFamily="34" charset="0"/>
            </a:endParaRPr>
          </a:p>
          <a:p>
            <a:pPr>
              <a:lnSpc>
                <a:spcPct val="100000"/>
              </a:lnSpc>
            </a:pPr>
            <a:r>
              <a:rPr lang="en-GB" sz="2200" dirty="0">
                <a:latin typeface="Arial" panose="020B0604020202020204" pitchFamily="34" charset="0"/>
                <a:cs typeface="Arial" panose="020B0604020202020204" pitchFamily="34" charset="0"/>
              </a:rPr>
              <a:t>Pick up any litter you leave lying around or on the floor and take it home</a:t>
            </a:r>
          </a:p>
          <a:p>
            <a:pPr>
              <a:lnSpc>
                <a:spcPct val="100000"/>
              </a:lnSpc>
            </a:pPr>
            <a:r>
              <a:rPr lang="en-GB" sz="2200" dirty="0">
                <a:latin typeface="Arial"/>
                <a:cs typeface="Arial"/>
              </a:rPr>
              <a:t>Share knowledge with others and teach ways to care for the environment</a:t>
            </a:r>
          </a:p>
        </p:txBody>
      </p:sp>
      <p:sp>
        <p:nvSpPr>
          <p:cNvPr id="7" name="TextBox 6">
            <a:extLst>
              <a:ext uri="{FF2B5EF4-FFF2-40B4-BE49-F238E27FC236}">
                <a16:creationId xmlns:a16="http://schemas.microsoft.com/office/drawing/2014/main" id="{003F87C0-C8BC-2B01-46AC-F7895429F91E}"/>
              </a:ext>
            </a:extLst>
          </p:cNvPr>
          <p:cNvSpPr txBox="1"/>
          <p:nvPr/>
        </p:nvSpPr>
        <p:spPr>
          <a:xfrm>
            <a:off x="996043" y="1004396"/>
            <a:ext cx="4648199" cy="1323439"/>
          </a:xfrm>
          <a:prstGeom prst="rect">
            <a:avLst/>
          </a:prstGeom>
          <a:noFill/>
        </p:spPr>
        <p:txBody>
          <a:bodyPr wrap="square">
            <a:spAutoFit/>
          </a:bodyPr>
          <a:lstStyle/>
          <a:p>
            <a:pPr marL="0" indent="0">
              <a:buNone/>
            </a:pPr>
            <a:r>
              <a:rPr lang="en-GB" sz="4000" b="1" dirty="0">
                <a:solidFill>
                  <a:srgbClr val="7DB452"/>
                </a:solidFill>
                <a:latin typeface="Arial Rounded MT Bold" panose="020F0704030504030204" pitchFamily="34" charset="0"/>
              </a:rPr>
              <a:t>Ways we can prevent littering:</a:t>
            </a:r>
          </a:p>
        </p:txBody>
      </p:sp>
      <p:pic>
        <p:nvPicPr>
          <p:cNvPr id="6" name="Picture 5" descr="A bag and a bag&#10;&#10;Description automatically generated">
            <a:extLst>
              <a:ext uri="{FF2B5EF4-FFF2-40B4-BE49-F238E27FC236}">
                <a16:creationId xmlns:a16="http://schemas.microsoft.com/office/drawing/2014/main" id="{00D945BC-996C-BCD9-1858-D66D0715A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2913" y="627682"/>
            <a:ext cx="2520413" cy="2390685"/>
          </a:xfrm>
          <a:prstGeom prst="rect">
            <a:avLst/>
          </a:prstGeom>
          <a:effectLst>
            <a:outerShdw blurRad="449815" dist="50800" dir="5400000" algn="ctr" rotWithShape="0">
              <a:srgbClr val="000000">
                <a:alpha val="35000"/>
              </a:srgbClr>
            </a:outerShdw>
          </a:effectLst>
        </p:spPr>
      </p:pic>
      <p:pic>
        <p:nvPicPr>
          <p:cNvPr id="8" name="Picture 7" descr="A yellow and black object with green dots&#10;&#10;Description automatically generated">
            <a:extLst>
              <a:ext uri="{FF2B5EF4-FFF2-40B4-BE49-F238E27FC236}">
                <a16:creationId xmlns:a16="http://schemas.microsoft.com/office/drawing/2014/main" id="{98D7CC5D-3807-F1E7-286A-AA306CBBD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6991" y="5410699"/>
            <a:ext cx="2239692" cy="819619"/>
          </a:xfrm>
          <a:prstGeom prst="rect">
            <a:avLst/>
          </a:prstGeom>
          <a:effectLst>
            <a:outerShdw blurRad="449815" dist="50800" dir="5400000" algn="ctr" rotWithShape="0">
              <a:srgbClr val="000000">
                <a:alpha val="35000"/>
              </a:srgbClr>
            </a:outerShdw>
          </a:effectLst>
        </p:spPr>
      </p:pic>
      <p:pic>
        <p:nvPicPr>
          <p:cNvPr id="10" name="Picture 9" descr="A bottle and a thermos&#10;&#10;Description automatically generated">
            <a:extLst>
              <a:ext uri="{FF2B5EF4-FFF2-40B4-BE49-F238E27FC236}">
                <a16:creationId xmlns:a16="http://schemas.microsoft.com/office/drawing/2014/main" id="{CB8B7314-7FAC-699B-A165-6066E9DC36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85287">
            <a:off x="6791843" y="2932703"/>
            <a:ext cx="2273918" cy="2572513"/>
          </a:xfrm>
          <a:prstGeom prst="rect">
            <a:avLst/>
          </a:prstGeom>
          <a:effectLst>
            <a:outerShdw blurRad="449815" dist="50800" dir="5400000" algn="ctr" rotWithShape="0">
              <a:srgbClr val="000000">
                <a:alpha val="35000"/>
              </a:srgbClr>
            </a:outerShdw>
          </a:effectLst>
        </p:spPr>
      </p:pic>
    </p:spTree>
    <p:extLst>
      <p:ext uri="{BB962C8B-B14F-4D97-AF65-F5344CB8AC3E}">
        <p14:creationId xmlns:p14="http://schemas.microsoft.com/office/powerpoint/2010/main" val="159092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dissolv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dissolv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dissolv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10"/>
                                        </p:tgtEl>
                                        <p:attrNameLst>
                                          <p:attrName>r</p:attrName>
                                        </p:attrNameLst>
                                      </p:cBhvr>
                                    </p:animRot>
                                    <p:animRot by="-240000">
                                      <p:cBhvr>
                                        <p:cTn id="44" dur="200" fill="hold">
                                          <p:stCondLst>
                                            <p:cond delay="200"/>
                                          </p:stCondLst>
                                        </p:cTn>
                                        <p:tgtEl>
                                          <p:spTgt spid="10"/>
                                        </p:tgtEl>
                                        <p:attrNameLst>
                                          <p:attrName>r</p:attrName>
                                        </p:attrNameLst>
                                      </p:cBhvr>
                                    </p:animRot>
                                    <p:animRot by="240000">
                                      <p:cBhvr>
                                        <p:cTn id="45" dur="200" fill="hold">
                                          <p:stCondLst>
                                            <p:cond delay="400"/>
                                          </p:stCondLst>
                                        </p:cTn>
                                        <p:tgtEl>
                                          <p:spTgt spid="10"/>
                                        </p:tgtEl>
                                        <p:attrNameLst>
                                          <p:attrName>r</p:attrName>
                                        </p:attrNameLst>
                                      </p:cBhvr>
                                    </p:animRot>
                                    <p:animRot by="-240000">
                                      <p:cBhvr>
                                        <p:cTn id="46" dur="200" fill="hold">
                                          <p:stCondLst>
                                            <p:cond delay="600"/>
                                          </p:stCondLst>
                                        </p:cTn>
                                        <p:tgtEl>
                                          <p:spTgt spid="10"/>
                                        </p:tgtEl>
                                        <p:attrNameLst>
                                          <p:attrName>r</p:attrName>
                                        </p:attrNameLst>
                                      </p:cBhvr>
                                    </p:animRot>
                                    <p:animRot by="120000">
                                      <p:cBhvr>
                                        <p:cTn id="47" dur="200" fill="hold">
                                          <p:stCondLst>
                                            <p:cond delay="800"/>
                                          </p:stCondLst>
                                        </p:cTn>
                                        <p:tgtEl>
                                          <p:spTgt spid="10"/>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8"/>
                                        </p:tgtEl>
                                        <p:attrNameLst>
                                          <p:attrName>r</p:attrName>
                                        </p:attrNameLst>
                                      </p:cBhvr>
                                    </p:animRot>
                                    <p:animRot by="-240000">
                                      <p:cBhvr>
                                        <p:cTn id="50" dur="200" fill="hold">
                                          <p:stCondLst>
                                            <p:cond delay="200"/>
                                          </p:stCondLst>
                                        </p:cTn>
                                        <p:tgtEl>
                                          <p:spTgt spid="8"/>
                                        </p:tgtEl>
                                        <p:attrNameLst>
                                          <p:attrName>r</p:attrName>
                                        </p:attrNameLst>
                                      </p:cBhvr>
                                    </p:animRot>
                                    <p:animRot by="240000">
                                      <p:cBhvr>
                                        <p:cTn id="51" dur="200" fill="hold">
                                          <p:stCondLst>
                                            <p:cond delay="400"/>
                                          </p:stCondLst>
                                        </p:cTn>
                                        <p:tgtEl>
                                          <p:spTgt spid="8"/>
                                        </p:tgtEl>
                                        <p:attrNameLst>
                                          <p:attrName>r</p:attrName>
                                        </p:attrNameLst>
                                      </p:cBhvr>
                                    </p:animRot>
                                    <p:animRot by="-240000">
                                      <p:cBhvr>
                                        <p:cTn id="52" dur="200" fill="hold">
                                          <p:stCondLst>
                                            <p:cond delay="600"/>
                                          </p:stCondLst>
                                        </p:cTn>
                                        <p:tgtEl>
                                          <p:spTgt spid="8"/>
                                        </p:tgtEl>
                                        <p:attrNameLst>
                                          <p:attrName>r</p:attrName>
                                        </p:attrNameLst>
                                      </p:cBhvr>
                                    </p:animRot>
                                    <p:animRot by="120000">
                                      <p:cBhvr>
                                        <p:cTn id="53"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FA4B-0B59-9997-F70A-421093A82517}"/>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A6286D52-05C3-E8D5-58ED-B8BFD860A1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5" name="Cloud 4">
            <a:extLst>
              <a:ext uri="{FF2B5EF4-FFF2-40B4-BE49-F238E27FC236}">
                <a16:creationId xmlns:a16="http://schemas.microsoft.com/office/drawing/2014/main" id="{4E5158A0-F6F7-D313-D2FC-7B1C2E929A03}"/>
              </a:ext>
            </a:extLst>
          </p:cNvPr>
          <p:cNvSpPr/>
          <p:nvPr/>
        </p:nvSpPr>
        <p:spPr>
          <a:xfrm rot="207162">
            <a:off x="3453634" y="370680"/>
            <a:ext cx="3190040" cy="2295803"/>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D93857EB-E77D-C1B9-6B1D-938D867DD6C1}"/>
              </a:ext>
            </a:extLst>
          </p:cNvPr>
          <p:cNvSpPr/>
          <p:nvPr/>
        </p:nvSpPr>
        <p:spPr>
          <a:xfrm rot="499568">
            <a:off x="5659563" y="456929"/>
            <a:ext cx="2877992" cy="2171531"/>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80F35127-ADB4-7E45-FB7B-BD3589D14DDF}"/>
              </a:ext>
            </a:extLst>
          </p:cNvPr>
          <p:cNvSpPr txBox="1">
            <a:spLocks/>
          </p:cNvSpPr>
          <p:nvPr/>
        </p:nvSpPr>
        <p:spPr>
          <a:xfrm>
            <a:off x="3273985" y="524986"/>
            <a:ext cx="5405630" cy="1847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B0F0"/>
                </a:solidFill>
                <a:latin typeface="Arial Rounded MT Bold" panose="020F0704030504030204" pitchFamily="34" charset="77"/>
                <a:cs typeface="ADLaM Display" panose="020F0502020204030204" pitchFamily="34" charset="0"/>
              </a:rPr>
              <a:t>Remember to use </a:t>
            </a:r>
          </a:p>
          <a:p>
            <a:pPr algn="ctr"/>
            <a:r>
              <a:rPr lang="en-GB" sz="3600" b="1" dirty="0">
                <a:solidFill>
                  <a:srgbClr val="00B0F0"/>
                </a:solidFill>
                <a:latin typeface="Arial Rounded MT Bold" panose="020F0704030504030204" pitchFamily="34" charset="77"/>
                <a:cs typeface="ADLaM Display" panose="020F0502020204030204" pitchFamily="34" charset="0"/>
              </a:rPr>
              <a:t>the correct bins</a:t>
            </a:r>
          </a:p>
        </p:txBody>
      </p:sp>
      <p:pic>
        <p:nvPicPr>
          <p:cNvPr id="30" name="Picture 29" descr="A cartoon of a blue trash can&#10;&#10;Description automatically generated">
            <a:extLst>
              <a:ext uri="{FF2B5EF4-FFF2-40B4-BE49-F238E27FC236}">
                <a16:creationId xmlns:a16="http://schemas.microsoft.com/office/drawing/2014/main" id="{1DE651D0-F46C-C0F5-A068-A05F896C3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732" y="2046040"/>
            <a:ext cx="2278136" cy="3197880"/>
          </a:xfrm>
          <a:prstGeom prst="rect">
            <a:avLst/>
          </a:prstGeom>
        </p:spPr>
      </p:pic>
      <p:pic>
        <p:nvPicPr>
          <p:cNvPr id="31" name="Picture 30" descr="A cartoon of a trash can&#10;&#10;Description automatically generated">
            <a:extLst>
              <a:ext uri="{FF2B5EF4-FFF2-40B4-BE49-F238E27FC236}">
                <a16:creationId xmlns:a16="http://schemas.microsoft.com/office/drawing/2014/main" id="{1F4AA343-CF7D-FF64-E510-95B22ACE1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4714" y="2046040"/>
            <a:ext cx="2278136" cy="3049307"/>
          </a:xfrm>
          <a:prstGeom prst="rect">
            <a:avLst/>
          </a:prstGeom>
        </p:spPr>
      </p:pic>
      <p:pic>
        <p:nvPicPr>
          <p:cNvPr id="32" name="Picture 31" descr="A cartoon of a trash can&#10;&#10;Description automatically generated">
            <a:extLst>
              <a:ext uri="{FF2B5EF4-FFF2-40B4-BE49-F238E27FC236}">
                <a16:creationId xmlns:a16="http://schemas.microsoft.com/office/drawing/2014/main" id="{D038CBD2-FF30-4945-8914-AD7448AD6C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21" y="1295383"/>
            <a:ext cx="2992051" cy="3980123"/>
          </a:xfrm>
          <a:prstGeom prst="rect">
            <a:avLst/>
          </a:prstGeom>
        </p:spPr>
      </p:pic>
      <p:sp>
        <p:nvSpPr>
          <p:cNvPr id="2" name="Rounded Rectangle 9">
            <a:extLst>
              <a:ext uri="{FF2B5EF4-FFF2-40B4-BE49-F238E27FC236}">
                <a16:creationId xmlns:a16="http://schemas.microsoft.com/office/drawing/2014/main" id="{B90D772A-7290-9B56-CD30-E3FC4A72E471}"/>
              </a:ext>
            </a:extLst>
          </p:cNvPr>
          <p:cNvSpPr/>
          <p:nvPr/>
        </p:nvSpPr>
        <p:spPr>
          <a:xfrm>
            <a:off x="473529" y="5458670"/>
            <a:ext cx="3647060" cy="923331"/>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rPr>
              <a:t>Discard food and garden waste in the brown bin and green caddy or make your own compost bin</a:t>
            </a:r>
            <a:endParaRPr lang="en-GB" b="1" dirty="0">
              <a:solidFill>
                <a:schemeClr val="tx1"/>
              </a:solidFill>
              <a:latin typeface="Arial" panose="020B0604020202020204" pitchFamily="34" charset="0"/>
              <a:cs typeface="Arial" panose="020B0604020202020204" pitchFamily="34" charset="0"/>
            </a:endParaRPr>
          </a:p>
        </p:txBody>
      </p:sp>
      <p:sp>
        <p:nvSpPr>
          <p:cNvPr id="3" name="Rounded Rectangle 9">
            <a:extLst>
              <a:ext uri="{FF2B5EF4-FFF2-40B4-BE49-F238E27FC236}">
                <a16:creationId xmlns:a16="http://schemas.microsoft.com/office/drawing/2014/main" id="{A57B5C66-C2F4-87CD-8AEA-D45F63CEA581}"/>
              </a:ext>
            </a:extLst>
          </p:cNvPr>
          <p:cNvSpPr/>
          <p:nvPr/>
        </p:nvSpPr>
        <p:spPr>
          <a:xfrm>
            <a:off x="4350804" y="5465613"/>
            <a:ext cx="3647060" cy="923331"/>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Recycle paper</a:t>
            </a:r>
            <a:r>
              <a:rPr lang="en-GB" b="1">
                <a:solidFill>
                  <a:schemeClr val="tx1"/>
                </a:solidFill>
              </a:rPr>
              <a:t>, glass, </a:t>
            </a:r>
            <a:r>
              <a:rPr lang="en-GB" b="1" dirty="0">
                <a:solidFill>
                  <a:schemeClr val="tx1"/>
                </a:solidFill>
              </a:rPr>
              <a:t>plastic and metal in blue </a:t>
            </a:r>
            <a:r>
              <a:rPr lang="en-GB" b="1">
                <a:solidFill>
                  <a:schemeClr val="tx1"/>
                </a:solidFill>
              </a:rPr>
              <a:t>recycling bins</a:t>
            </a:r>
            <a:endParaRPr lang="en-GB" b="1" dirty="0">
              <a:solidFill>
                <a:schemeClr val="tx1"/>
              </a:solidFill>
              <a:latin typeface="Arial" panose="020B0604020202020204" pitchFamily="34" charset="0"/>
              <a:cs typeface="Arial" panose="020B0604020202020204" pitchFamily="34" charset="0"/>
            </a:endParaRPr>
          </a:p>
        </p:txBody>
      </p:sp>
      <p:sp>
        <p:nvSpPr>
          <p:cNvPr id="4" name="Rounded Rectangle 9">
            <a:extLst>
              <a:ext uri="{FF2B5EF4-FFF2-40B4-BE49-F238E27FC236}">
                <a16:creationId xmlns:a16="http://schemas.microsoft.com/office/drawing/2014/main" id="{B9AE7C2F-AF7A-7710-0CE7-355DB5AFD42A}"/>
              </a:ext>
            </a:extLst>
          </p:cNvPr>
          <p:cNvSpPr/>
          <p:nvPr/>
        </p:nvSpPr>
        <p:spPr>
          <a:xfrm>
            <a:off x="8253807" y="5458669"/>
            <a:ext cx="3464663" cy="923331"/>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Put your other rubbish in general waste bins</a:t>
            </a:r>
          </a:p>
        </p:txBody>
      </p:sp>
    </p:spTree>
    <p:extLst>
      <p:ext uri="{BB962C8B-B14F-4D97-AF65-F5344CB8AC3E}">
        <p14:creationId xmlns:p14="http://schemas.microsoft.com/office/powerpoint/2010/main" val="21245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ssolv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32"/>
                                        </p:tgtEl>
                                        <p:attrNameLst>
                                          <p:attrName>r</p:attrName>
                                        </p:attrNameLst>
                                      </p:cBhvr>
                                    </p:animRot>
                                    <p:animRot by="-240000">
                                      <p:cBhvr>
                                        <p:cTn id="42" dur="200" fill="hold">
                                          <p:stCondLst>
                                            <p:cond delay="200"/>
                                          </p:stCondLst>
                                        </p:cTn>
                                        <p:tgtEl>
                                          <p:spTgt spid="32"/>
                                        </p:tgtEl>
                                        <p:attrNameLst>
                                          <p:attrName>r</p:attrName>
                                        </p:attrNameLst>
                                      </p:cBhvr>
                                    </p:animRot>
                                    <p:animRot by="240000">
                                      <p:cBhvr>
                                        <p:cTn id="43" dur="200" fill="hold">
                                          <p:stCondLst>
                                            <p:cond delay="400"/>
                                          </p:stCondLst>
                                        </p:cTn>
                                        <p:tgtEl>
                                          <p:spTgt spid="32"/>
                                        </p:tgtEl>
                                        <p:attrNameLst>
                                          <p:attrName>r</p:attrName>
                                        </p:attrNameLst>
                                      </p:cBhvr>
                                    </p:animRot>
                                    <p:animRot by="-240000">
                                      <p:cBhvr>
                                        <p:cTn id="44" dur="200" fill="hold">
                                          <p:stCondLst>
                                            <p:cond delay="600"/>
                                          </p:stCondLst>
                                        </p:cTn>
                                        <p:tgtEl>
                                          <p:spTgt spid="32"/>
                                        </p:tgtEl>
                                        <p:attrNameLst>
                                          <p:attrName>r</p:attrName>
                                        </p:attrNameLst>
                                      </p:cBhvr>
                                    </p:animRot>
                                    <p:animRot by="120000">
                                      <p:cBhvr>
                                        <p:cTn id="45" dur="200" fill="hold">
                                          <p:stCondLst>
                                            <p:cond delay="800"/>
                                          </p:stCondLst>
                                        </p:cTn>
                                        <p:tgtEl>
                                          <p:spTgt spid="32"/>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30"/>
                                        </p:tgtEl>
                                        <p:attrNameLst>
                                          <p:attrName>r</p:attrName>
                                        </p:attrNameLst>
                                      </p:cBhvr>
                                    </p:animRot>
                                    <p:animRot by="-240000">
                                      <p:cBhvr>
                                        <p:cTn id="48" dur="200" fill="hold">
                                          <p:stCondLst>
                                            <p:cond delay="200"/>
                                          </p:stCondLst>
                                        </p:cTn>
                                        <p:tgtEl>
                                          <p:spTgt spid="30"/>
                                        </p:tgtEl>
                                        <p:attrNameLst>
                                          <p:attrName>r</p:attrName>
                                        </p:attrNameLst>
                                      </p:cBhvr>
                                    </p:animRot>
                                    <p:animRot by="240000">
                                      <p:cBhvr>
                                        <p:cTn id="49" dur="200" fill="hold">
                                          <p:stCondLst>
                                            <p:cond delay="400"/>
                                          </p:stCondLst>
                                        </p:cTn>
                                        <p:tgtEl>
                                          <p:spTgt spid="30"/>
                                        </p:tgtEl>
                                        <p:attrNameLst>
                                          <p:attrName>r</p:attrName>
                                        </p:attrNameLst>
                                      </p:cBhvr>
                                    </p:animRot>
                                    <p:animRot by="-240000">
                                      <p:cBhvr>
                                        <p:cTn id="50" dur="200" fill="hold">
                                          <p:stCondLst>
                                            <p:cond delay="600"/>
                                          </p:stCondLst>
                                        </p:cTn>
                                        <p:tgtEl>
                                          <p:spTgt spid="30"/>
                                        </p:tgtEl>
                                        <p:attrNameLst>
                                          <p:attrName>r</p:attrName>
                                        </p:attrNameLst>
                                      </p:cBhvr>
                                    </p:animRot>
                                    <p:animRot by="120000">
                                      <p:cBhvr>
                                        <p:cTn id="51" dur="200" fill="hold">
                                          <p:stCondLst>
                                            <p:cond delay="800"/>
                                          </p:stCondLst>
                                        </p:cTn>
                                        <p:tgtEl>
                                          <p:spTgt spid="30"/>
                                        </p:tgtEl>
                                        <p:attrNameLst>
                                          <p:attrName>r</p:attrName>
                                        </p:attrNameLst>
                                      </p:cBhvr>
                                    </p:animRot>
                                  </p:childTnLst>
                                </p:cTn>
                              </p:par>
                              <p:par>
                                <p:cTn id="52" presetID="32" presetClass="emph" presetSubtype="0" fill="hold" nodeType="withEffect">
                                  <p:stCondLst>
                                    <p:cond delay="0"/>
                                  </p:stCondLst>
                                  <p:childTnLst>
                                    <p:animRot by="120000">
                                      <p:cBhvr>
                                        <p:cTn id="53" dur="100" fill="hold">
                                          <p:stCondLst>
                                            <p:cond delay="0"/>
                                          </p:stCondLst>
                                        </p:cTn>
                                        <p:tgtEl>
                                          <p:spTgt spid="31"/>
                                        </p:tgtEl>
                                        <p:attrNameLst>
                                          <p:attrName>r</p:attrName>
                                        </p:attrNameLst>
                                      </p:cBhvr>
                                    </p:animRot>
                                    <p:animRot by="-240000">
                                      <p:cBhvr>
                                        <p:cTn id="54" dur="200" fill="hold">
                                          <p:stCondLst>
                                            <p:cond delay="200"/>
                                          </p:stCondLst>
                                        </p:cTn>
                                        <p:tgtEl>
                                          <p:spTgt spid="31"/>
                                        </p:tgtEl>
                                        <p:attrNameLst>
                                          <p:attrName>r</p:attrName>
                                        </p:attrNameLst>
                                      </p:cBhvr>
                                    </p:animRot>
                                    <p:animRot by="240000">
                                      <p:cBhvr>
                                        <p:cTn id="55" dur="200" fill="hold">
                                          <p:stCondLst>
                                            <p:cond delay="400"/>
                                          </p:stCondLst>
                                        </p:cTn>
                                        <p:tgtEl>
                                          <p:spTgt spid="31"/>
                                        </p:tgtEl>
                                        <p:attrNameLst>
                                          <p:attrName>r</p:attrName>
                                        </p:attrNameLst>
                                      </p:cBhvr>
                                    </p:animRot>
                                    <p:animRot by="-240000">
                                      <p:cBhvr>
                                        <p:cTn id="56" dur="200" fill="hold">
                                          <p:stCondLst>
                                            <p:cond delay="600"/>
                                          </p:stCondLst>
                                        </p:cTn>
                                        <p:tgtEl>
                                          <p:spTgt spid="31"/>
                                        </p:tgtEl>
                                        <p:attrNameLst>
                                          <p:attrName>r</p:attrName>
                                        </p:attrNameLst>
                                      </p:cBhvr>
                                    </p:animRot>
                                    <p:animRot by="120000">
                                      <p:cBhvr>
                                        <p:cTn id="57"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B97535-263A-3AD8-7E2C-97E1DFAC20C8}"/>
              </a:ext>
            </a:extLst>
          </p:cNvPr>
          <p:cNvPicPr>
            <a:picLocks noChangeAspect="1"/>
          </p:cNvPicPr>
          <p:nvPr/>
        </p:nvPicPr>
        <p:blipFill>
          <a:blip r:embed="rId2">
            <a:extLst>
              <a:ext uri="{28A0092B-C50C-407E-A947-70E740481C1C}">
                <a14:useLocalDpi xmlns:a14="http://schemas.microsoft.com/office/drawing/2010/main" val="0"/>
              </a:ext>
            </a:extLst>
          </a:blip>
          <a:srcRect l="1666" b="1666"/>
          <a:stretch/>
        </p:blipFill>
        <p:spPr>
          <a:xfrm>
            <a:off x="-15499" y="0"/>
            <a:ext cx="12207499" cy="6858000"/>
          </a:xfrm>
          <a:prstGeom prst="rect">
            <a:avLst/>
          </a:prstGeom>
        </p:spPr>
      </p:pic>
      <p:pic>
        <p:nvPicPr>
          <p:cNvPr id="3" name="Picture 2" descr="A cartoon of a blue trash can&#10;&#10;Description automatically generated">
            <a:extLst>
              <a:ext uri="{FF2B5EF4-FFF2-40B4-BE49-F238E27FC236}">
                <a16:creationId xmlns:a16="http://schemas.microsoft.com/office/drawing/2014/main" id="{5C7F5D74-12CC-E0A6-19BC-7A9350A04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590" y="977151"/>
            <a:ext cx="3838371" cy="5388023"/>
          </a:xfrm>
          <a:prstGeom prst="rect">
            <a:avLst/>
          </a:prstGeom>
          <a:effectLst>
            <a:outerShdw blurRad="262350" dist="50800" dir="5400000" algn="ctr" rotWithShape="0">
              <a:srgbClr val="000000">
                <a:alpha val="32029"/>
              </a:srgbClr>
            </a:outerShdw>
          </a:effectLst>
        </p:spPr>
      </p:pic>
      <p:pic>
        <p:nvPicPr>
          <p:cNvPr id="6" name="Picture 5" descr="A cartoon of plastic bottles&#10;&#10;Description automatically generated">
            <a:extLst>
              <a:ext uri="{FF2B5EF4-FFF2-40B4-BE49-F238E27FC236}">
                <a16:creationId xmlns:a16="http://schemas.microsoft.com/office/drawing/2014/main" id="{F73E8BDA-E604-DC0F-7D2E-B5B80AA56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1068" y="400711"/>
            <a:ext cx="1544963" cy="1544963"/>
          </a:xfrm>
          <a:prstGeom prst="rect">
            <a:avLst/>
          </a:prstGeom>
          <a:effectLst>
            <a:outerShdw blurRad="513697" dist="50800" dir="5400000" algn="ctr" rotWithShape="0">
              <a:srgbClr val="000000">
                <a:alpha val="26222"/>
              </a:srgbClr>
            </a:outerShdw>
          </a:effectLst>
        </p:spPr>
      </p:pic>
      <p:sp>
        <p:nvSpPr>
          <p:cNvPr id="5" name="Rounded Rectangle 4">
            <a:extLst>
              <a:ext uri="{FF2B5EF4-FFF2-40B4-BE49-F238E27FC236}">
                <a16:creationId xmlns:a16="http://schemas.microsoft.com/office/drawing/2014/main" id="{6B3FB2F0-BCFD-034B-5ED2-39E58497B175}"/>
              </a:ext>
            </a:extLst>
          </p:cNvPr>
          <p:cNvSpPr/>
          <p:nvPr/>
        </p:nvSpPr>
        <p:spPr>
          <a:xfrm>
            <a:off x="612731" y="642013"/>
            <a:ext cx="5387236" cy="558830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7" name="TextBox 6">
            <a:extLst>
              <a:ext uri="{FF2B5EF4-FFF2-40B4-BE49-F238E27FC236}">
                <a16:creationId xmlns:a16="http://schemas.microsoft.com/office/drawing/2014/main" id="{E7098092-65D3-13AD-3568-D6AA377C7D56}"/>
              </a:ext>
            </a:extLst>
          </p:cNvPr>
          <p:cNvSpPr txBox="1"/>
          <p:nvPr/>
        </p:nvSpPr>
        <p:spPr>
          <a:xfrm>
            <a:off x="996043" y="1049366"/>
            <a:ext cx="4378577" cy="1077218"/>
          </a:xfrm>
          <a:prstGeom prst="rect">
            <a:avLst/>
          </a:prstGeom>
          <a:noFill/>
        </p:spPr>
        <p:txBody>
          <a:bodyPr wrap="square">
            <a:spAutoFit/>
          </a:bodyPr>
          <a:lstStyle/>
          <a:p>
            <a:pPr marL="0" indent="0">
              <a:buNone/>
            </a:pPr>
            <a:r>
              <a:rPr lang="en-GB" sz="3200" b="1" dirty="0">
                <a:solidFill>
                  <a:srgbClr val="7DB452"/>
                </a:solidFill>
                <a:latin typeface="Arial Rounded MT Bold" panose="020F0704030504030204" pitchFamily="34" charset="0"/>
              </a:rPr>
              <a:t>Further preventative measures…</a:t>
            </a:r>
          </a:p>
        </p:txBody>
      </p:sp>
      <p:sp>
        <p:nvSpPr>
          <p:cNvPr id="10" name="TextBox 9">
            <a:extLst>
              <a:ext uri="{FF2B5EF4-FFF2-40B4-BE49-F238E27FC236}">
                <a16:creationId xmlns:a16="http://schemas.microsoft.com/office/drawing/2014/main" id="{23B94117-461E-88E2-C11D-97B1C542F6CD}"/>
              </a:ext>
            </a:extLst>
          </p:cNvPr>
          <p:cNvSpPr txBox="1"/>
          <p:nvPr/>
        </p:nvSpPr>
        <p:spPr>
          <a:xfrm>
            <a:off x="996044" y="2427911"/>
            <a:ext cx="4701371" cy="323165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700" dirty="0">
                <a:latin typeface="Arial"/>
                <a:cs typeface="Arial"/>
              </a:rPr>
              <a:t>Encouraging the use of public rubbish bins and recycling bins.</a:t>
            </a: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a:cs typeface="Arial"/>
              </a:rPr>
              <a:t>Organising school clean-up events.</a:t>
            </a: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a:cs typeface="Arial"/>
              </a:rPr>
              <a:t>Promoting awareness campaigns (e.g. through social media or school assemblies).</a:t>
            </a: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Improving waste management systems.</a:t>
            </a: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Increasing fines or penalties for littering in public spaces.</a:t>
            </a:r>
          </a:p>
        </p:txBody>
      </p:sp>
    </p:spTree>
    <p:extLst>
      <p:ext uri="{BB962C8B-B14F-4D97-AF65-F5344CB8AC3E}">
        <p14:creationId xmlns:p14="http://schemas.microsoft.com/office/powerpoint/2010/main" val="169014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par>
                                <p:cTn id="21" presetID="32" presetClass="emph" presetSubtype="0" fill="hold" nodeType="with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6"/>
                                        </p:tgtEl>
                                      </p:cBhvr>
                                    </p:animEffect>
                                    <p:anim calcmode="lin" valueType="num">
                                      <p:cBhvr>
                                        <p:cTn id="31" dur="1000"/>
                                        <p:tgtEl>
                                          <p:spTgt spid="6"/>
                                        </p:tgtEl>
                                        <p:attrNameLst>
                                          <p:attrName>ppt_x</p:attrName>
                                        </p:attrNameLst>
                                      </p:cBhvr>
                                      <p:tavLst>
                                        <p:tav tm="0">
                                          <p:val>
                                            <p:strVal val="ppt_x"/>
                                          </p:val>
                                        </p:tav>
                                        <p:tav tm="100000">
                                          <p:val>
                                            <p:strVal val="ppt_x"/>
                                          </p:val>
                                        </p:tav>
                                      </p:tavLst>
                                    </p:anim>
                                    <p:anim calcmode="lin" valueType="num">
                                      <p:cBhvr>
                                        <p:cTn id="32" dur="1000"/>
                                        <p:tgtEl>
                                          <p:spTgt spid="6"/>
                                        </p:tgtEl>
                                        <p:attrNameLst>
                                          <p:attrName>ppt_y</p:attrName>
                                        </p:attrNameLst>
                                      </p:cBhvr>
                                      <p:tavLst>
                                        <p:tav tm="0">
                                          <p:val>
                                            <p:strVal val="ppt_y"/>
                                          </p:val>
                                        </p:tav>
                                        <p:tav tm="100000">
                                          <p:val>
                                            <p:strVal val="ppt_y+.1"/>
                                          </p:val>
                                        </p:tav>
                                      </p:tavLst>
                                    </p:anim>
                                    <p:set>
                                      <p:cBhvr>
                                        <p:cTn id="3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438DC-F16A-CEF7-B937-269DEFB9118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0952A20-F332-46EE-F245-8FB2C55EFA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1" cy="6872514"/>
          </a:xfrm>
          <a:prstGeom prst="rect">
            <a:avLst/>
          </a:prstGeom>
        </p:spPr>
      </p:pic>
      <p:sp>
        <p:nvSpPr>
          <p:cNvPr id="7" name="Rounded Rectangle 9">
            <a:extLst>
              <a:ext uri="{FF2B5EF4-FFF2-40B4-BE49-F238E27FC236}">
                <a16:creationId xmlns:a16="http://schemas.microsoft.com/office/drawing/2014/main" id="{6CD4B14C-306B-3D9A-9119-E41BAAA51344}"/>
              </a:ext>
            </a:extLst>
          </p:cNvPr>
          <p:cNvSpPr/>
          <p:nvPr/>
        </p:nvSpPr>
        <p:spPr>
          <a:xfrm>
            <a:off x="530941" y="548110"/>
            <a:ext cx="5447828" cy="5773522"/>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14" name="Rounded Rectangle 13">
            <a:extLst>
              <a:ext uri="{FF2B5EF4-FFF2-40B4-BE49-F238E27FC236}">
                <a16:creationId xmlns:a16="http://schemas.microsoft.com/office/drawing/2014/main" id="{D9F97CDB-EFA6-8009-EB23-BC319CB476F7}"/>
              </a:ext>
            </a:extLst>
          </p:cNvPr>
          <p:cNvSpPr/>
          <p:nvPr/>
        </p:nvSpPr>
        <p:spPr>
          <a:xfrm>
            <a:off x="818899" y="5209587"/>
            <a:ext cx="4853893" cy="841782"/>
          </a:xfrm>
          <a:prstGeom prst="roundRect">
            <a:avLst>
              <a:gd name="adj" fmla="val 28369"/>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latin typeface="Arial" panose="020B0604020202020204" pitchFamily="34" charset="0"/>
              <a:cs typeface="Arial" panose="020B0604020202020204" pitchFamily="34" charset="0"/>
            </a:endParaRPr>
          </a:p>
          <a:p>
            <a:endParaRPr lang="en-US" sz="2200" dirty="0">
              <a:latin typeface="Arial Rounded MT Bold" panose="020F0704030504030204" pitchFamily="34" charset="0"/>
            </a:endParaRPr>
          </a:p>
        </p:txBody>
      </p:sp>
      <p:pic>
        <p:nvPicPr>
          <p:cNvPr id="4" name="Picture 3" descr="A cartoon banana with a face&#10;&#10;Description automatically generated">
            <a:extLst>
              <a:ext uri="{FF2B5EF4-FFF2-40B4-BE49-F238E27FC236}">
                <a16:creationId xmlns:a16="http://schemas.microsoft.com/office/drawing/2014/main" id="{1AB1F936-99AC-91D9-8277-6D5A520B2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2074">
            <a:off x="9726354" y="5320259"/>
            <a:ext cx="1627882" cy="1300487"/>
          </a:xfrm>
          <a:prstGeom prst="rect">
            <a:avLst/>
          </a:prstGeom>
          <a:effectLst>
            <a:outerShdw sx="1000" sy="1000" algn="ctr" rotWithShape="0">
              <a:srgbClr val="000000"/>
            </a:outerShdw>
          </a:effectLst>
        </p:spPr>
      </p:pic>
      <p:pic>
        <p:nvPicPr>
          <p:cNvPr id="12" name="Picture 11" descr="A cartoon of a rectangular object holding a pencil&#10;&#10;AI-generated content may be incorrect.">
            <a:extLst>
              <a:ext uri="{FF2B5EF4-FFF2-40B4-BE49-F238E27FC236}">
                <a16:creationId xmlns:a16="http://schemas.microsoft.com/office/drawing/2014/main" id="{A1E70CB3-F0CF-1129-61E7-58D98219F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1182" y="1431597"/>
            <a:ext cx="3931714" cy="3994806"/>
          </a:xfrm>
          <a:prstGeom prst="rect">
            <a:avLst/>
          </a:prstGeom>
        </p:spPr>
      </p:pic>
      <p:sp>
        <p:nvSpPr>
          <p:cNvPr id="8" name="TextBox 7">
            <a:extLst>
              <a:ext uri="{FF2B5EF4-FFF2-40B4-BE49-F238E27FC236}">
                <a16:creationId xmlns:a16="http://schemas.microsoft.com/office/drawing/2014/main" id="{ECCDE8BD-7524-5743-6928-4A80BA4FF4B1}"/>
              </a:ext>
            </a:extLst>
          </p:cNvPr>
          <p:cNvSpPr txBox="1"/>
          <p:nvPr/>
        </p:nvSpPr>
        <p:spPr>
          <a:xfrm>
            <a:off x="938384" y="1242837"/>
            <a:ext cx="4876800" cy="954107"/>
          </a:xfrm>
          <a:prstGeom prst="rect">
            <a:avLst/>
          </a:prstGeom>
          <a:noFill/>
        </p:spPr>
        <p:txBody>
          <a:bodyPr wrap="square">
            <a:spAutoFit/>
          </a:bodyPr>
          <a:lstStyle/>
          <a:p>
            <a:pPr marL="0" indent="0">
              <a:buNone/>
            </a:pPr>
            <a:r>
              <a:rPr lang="en-GB" sz="2800" dirty="0">
                <a:solidFill>
                  <a:srgbClr val="7DB552"/>
                </a:solidFill>
                <a:latin typeface="Arial Rounded MT Bold" panose="020F0704030504030204" pitchFamily="34" charset="77"/>
                <a:cs typeface="Arial" panose="020B0604020202020204" pitchFamily="34" charset="0"/>
              </a:rPr>
              <a:t>Create </a:t>
            </a:r>
            <a:r>
              <a:rPr lang="en-US" sz="2800" dirty="0">
                <a:solidFill>
                  <a:srgbClr val="7DB552"/>
                </a:solidFill>
                <a:latin typeface="Arial Rounded MT Bold" panose="020F0704030504030204" pitchFamily="34" charset="77"/>
                <a:cs typeface="Arial" panose="020B0604020202020204" pitchFamily="34" charset="0"/>
              </a:rPr>
              <a:t>a </a:t>
            </a:r>
            <a:r>
              <a:rPr lang="en-US" sz="2800" b="1" dirty="0">
                <a:solidFill>
                  <a:srgbClr val="7DB552"/>
                </a:solidFill>
                <a:latin typeface="Arial Rounded MT Bold" panose="020F0704030504030204" pitchFamily="34" charset="77"/>
                <a:cs typeface="Arial" panose="020B0604020202020204" pitchFamily="34" charset="0"/>
              </a:rPr>
              <a:t>“Litter-Free School Campaign”</a:t>
            </a:r>
          </a:p>
        </p:txBody>
      </p:sp>
      <p:sp>
        <p:nvSpPr>
          <p:cNvPr id="5" name="TextBox 4">
            <a:extLst>
              <a:ext uri="{FF2B5EF4-FFF2-40B4-BE49-F238E27FC236}">
                <a16:creationId xmlns:a16="http://schemas.microsoft.com/office/drawing/2014/main" id="{D4952364-ABCD-B2DB-9B71-96F06ED8475C}"/>
              </a:ext>
            </a:extLst>
          </p:cNvPr>
          <p:cNvSpPr txBox="1"/>
          <p:nvPr/>
        </p:nvSpPr>
        <p:spPr>
          <a:xfrm>
            <a:off x="952926" y="929777"/>
            <a:ext cx="4491039" cy="369332"/>
          </a:xfrm>
          <a:prstGeom prst="rect">
            <a:avLst/>
          </a:prstGeom>
          <a:noFill/>
        </p:spPr>
        <p:txBody>
          <a:bodyPr wrap="square" lIns="91440" tIns="45720" rIns="91440" bIns="45720" anchor="t">
            <a:spAutoFit/>
          </a:bodyPr>
          <a:lstStyle/>
          <a:p>
            <a:pPr marL="0" indent="0">
              <a:buNone/>
            </a:pPr>
            <a:r>
              <a:rPr lang="en-GB" b="1" dirty="0">
                <a:solidFill>
                  <a:srgbClr val="7DB552"/>
                </a:solidFill>
                <a:latin typeface="Arial Rounded MT Bold"/>
              </a:rPr>
              <a:t>Home activity</a:t>
            </a:r>
            <a:endParaRPr lang="en-GB" b="1" dirty="0">
              <a:solidFill>
                <a:srgbClr val="7DB552"/>
              </a:solidFill>
              <a:latin typeface="Arial Rounded MT Bold" panose="020F0704030504030204" pitchFamily="34" charset="0"/>
            </a:endParaRPr>
          </a:p>
        </p:txBody>
      </p:sp>
      <p:sp>
        <p:nvSpPr>
          <p:cNvPr id="6" name="TextBox 5">
            <a:extLst>
              <a:ext uri="{FF2B5EF4-FFF2-40B4-BE49-F238E27FC236}">
                <a16:creationId xmlns:a16="http://schemas.microsoft.com/office/drawing/2014/main" id="{3DACE46C-5A40-C556-3664-0806102A681A}"/>
              </a:ext>
            </a:extLst>
          </p:cNvPr>
          <p:cNvSpPr txBox="1"/>
          <p:nvPr/>
        </p:nvSpPr>
        <p:spPr>
          <a:xfrm>
            <a:off x="953399" y="2290993"/>
            <a:ext cx="5025369" cy="584775"/>
          </a:xfrm>
          <a:prstGeom prst="rect">
            <a:avLst/>
          </a:prstGeom>
          <a:noFill/>
        </p:spPr>
        <p:txBody>
          <a:bodyPr wrap="square">
            <a:spAutoFit/>
          </a:bodyPr>
          <a:lstStyle/>
          <a:p>
            <a:pPr>
              <a:spcAft>
                <a:spcPts val="20"/>
              </a:spcAft>
            </a:pPr>
            <a:r>
              <a:rPr lang="en-US" sz="1600" b="1" dirty="0">
                <a:latin typeface="Arial" panose="020B0604020202020204" pitchFamily="34" charset="0"/>
                <a:cs typeface="Arial" panose="020B0604020202020204" pitchFamily="34" charset="0"/>
              </a:rPr>
              <a:t>The aim of the campaign must be to reduce littering and could be:</a:t>
            </a:r>
          </a:p>
        </p:txBody>
      </p:sp>
      <p:sp>
        <p:nvSpPr>
          <p:cNvPr id="9" name="TextBox 8">
            <a:extLst>
              <a:ext uri="{FF2B5EF4-FFF2-40B4-BE49-F238E27FC236}">
                <a16:creationId xmlns:a16="http://schemas.microsoft.com/office/drawing/2014/main" id="{827D4655-6294-7C9D-B07C-CF09C4ACA876}"/>
              </a:ext>
            </a:extLst>
          </p:cNvPr>
          <p:cNvSpPr txBox="1"/>
          <p:nvPr/>
        </p:nvSpPr>
        <p:spPr>
          <a:xfrm>
            <a:off x="658281" y="5075996"/>
            <a:ext cx="5039911" cy="861774"/>
          </a:xfrm>
          <a:prstGeom prst="rect">
            <a:avLst/>
          </a:prstGeom>
          <a:noFill/>
        </p:spPr>
        <p:txBody>
          <a:bodyPr wrap="square">
            <a:spAutoFit/>
          </a:bodyPr>
          <a:lstStyle/>
          <a:p>
            <a:pPr algn="ctr"/>
            <a:endParaRPr lang="en-US" sz="1600"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Incorporate what you have learnt today. </a:t>
            </a:r>
          </a:p>
          <a:p>
            <a:pPr algn="ctr"/>
            <a:r>
              <a:rPr lang="en-US" sz="1600" dirty="0">
                <a:solidFill>
                  <a:schemeClr val="bg1"/>
                </a:solidFill>
                <a:latin typeface="Arial" panose="020B0604020202020204" pitchFamily="34" charset="0"/>
                <a:cs typeface="Arial" panose="020B0604020202020204" pitchFamily="34" charset="0"/>
              </a:rPr>
              <a:t>Try using some catchy slogans or messages!</a:t>
            </a:r>
          </a:p>
        </p:txBody>
      </p:sp>
      <p:sp>
        <p:nvSpPr>
          <p:cNvPr id="10" name="TextBox 9">
            <a:extLst>
              <a:ext uri="{FF2B5EF4-FFF2-40B4-BE49-F238E27FC236}">
                <a16:creationId xmlns:a16="http://schemas.microsoft.com/office/drawing/2014/main" id="{D48ACD0E-17FC-1536-3453-D3F5EDF24288}"/>
              </a:ext>
            </a:extLst>
          </p:cNvPr>
          <p:cNvSpPr txBox="1"/>
          <p:nvPr/>
        </p:nvSpPr>
        <p:spPr>
          <a:xfrm>
            <a:off x="961291" y="2973604"/>
            <a:ext cx="4853893" cy="2062103"/>
          </a:xfrm>
          <a:prstGeom prst="rect">
            <a:avLst/>
          </a:prstGeom>
          <a:noFill/>
        </p:spPr>
        <p:txBody>
          <a:bodyPr wrap="square" lIns="91440" tIns="45720" rIns="91440" bIns="45720" anchor="t">
            <a:spAutoFit/>
          </a:bodyPr>
          <a:lstStyle/>
          <a:p>
            <a:pPr>
              <a:spcAft>
                <a:spcPts val="20"/>
              </a:spcAft>
            </a:pPr>
            <a:r>
              <a:rPr lang="en-US" sz="1600" dirty="0">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A social media campaign to raise awareness about the effects of littering.</a:t>
            </a:r>
          </a:p>
          <a:p>
            <a:pPr>
              <a:spcAft>
                <a:spcPts val="20"/>
              </a:spcAft>
            </a:pPr>
            <a:endParaRPr lang="en-US" sz="1600" dirty="0">
              <a:latin typeface="Arial" panose="020B0604020202020204" pitchFamily="34" charset="0"/>
              <a:cs typeface="Arial" panose="020B0604020202020204" pitchFamily="34" charset="0"/>
            </a:endParaRPr>
          </a:p>
          <a:p>
            <a:pPr>
              <a:spcAft>
                <a:spcPts val="20"/>
              </a:spcAft>
            </a:pPr>
            <a:r>
              <a:rPr lang="en-US" sz="1600" dirty="0">
                <a:latin typeface="Arial"/>
                <a:cs typeface="Arial"/>
              </a:rPr>
              <a:t>• A campaign poster that raises awareness about the effects of littering and the impact on the environment. </a:t>
            </a:r>
          </a:p>
          <a:p>
            <a:pPr>
              <a:spcAft>
                <a:spcPts val="20"/>
              </a:spcAft>
            </a:pPr>
            <a:endParaRPr lang="en-US" sz="1600" dirty="0">
              <a:latin typeface="Arial" panose="020B0604020202020204" pitchFamily="34" charset="0"/>
              <a:cs typeface="Arial" panose="020B0604020202020204" pitchFamily="34" charset="0"/>
            </a:endParaRPr>
          </a:p>
          <a:p>
            <a:pPr>
              <a:spcAft>
                <a:spcPts val="20"/>
              </a:spcAft>
            </a:pPr>
            <a:r>
              <a:rPr lang="en-US" sz="1600" dirty="0">
                <a:solidFill>
                  <a:schemeClr val="tx1"/>
                </a:solidFill>
                <a:latin typeface="Arial" panose="020B0604020202020204" pitchFamily="34" charset="0"/>
                <a:cs typeface="Arial" panose="020B0604020202020204" pitchFamily="34" charset="0"/>
              </a:rPr>
              <a:t>• An app that rewards you when you recycle.</a:t>
            </a:r>
          </a:p>
        </p:txBody>
      </p:sp>
    </p:spTree>
    <p:extLst>
      <p:ext uri="{BB962C8B-B14F-4D97-AF65-F5344CB8AC3E}">
        <p14:creationId xmlns:p14="http://schemas.microsoft.com/office/powerpoint/2010/main" val="77389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2"/>
                                        </p:tgtEl>
                                        <p:attrNameLst>
                                          <p:attrName>r</p:attrName>
                                        </p:attrNameLst>
                                      </p:cBhvr>
                                    </p:animRot>
                                    <p:animRot by="-240000">
                                      <p:cBhvr>
                                        <p:cTn id="17" dur="200" fill="hold">
                                          <p:stCondLst>
                                            <p:cond delay="200"/>
                                          </p:stCondLst>
                                        </p:cTn>
                                        <p:tgtEl>
                                          <p:spTgt spid="12"/>
                                        </p:tgtEl>
                                        <p:attrNameLst>
                                          <p:attrName>r</p:attrName>
                                        </p:attrNameLst>
                                      </p:cBhvr>
                                    </p:animRot>
                                    <p:animRot by="240000">
                                      <p:cBhvr>
                                        <p:cTn id="18" dur="200" fill="hold">
                                          <p:stCondLst>
                                            <p:cond delay="400"/>
                                          </p:stCondLst>
                                        </p:cTn>
                                        <p:tgtEl>
                                          <p:spTgt spid="12"/>
                                        </p:tgtEl>
                                        <p:attrNameLst>
                                          <p:attrName>r</p:attrName>
                                        </p:attrNameLst>
                                      </p:cBhvr>
                                    </p:animRot>
                                    <p:animRot by="-240000">
                                      <p:cBhvr>
                                        <p:cTn id="19" dur="200" fill="hold">
                                          <p:stCondLst>
                                            <p:cond delay="600"/>
                                          </p:stCondLst>
                                        </p:cTn>
                                        <p:tgtEl>
                                          <p:spTgt spid="12"/>
                                        </p:tgtEl>
                                        <p:attrNameLst>
                                          <p:attrName>r</p:attrName>
                                        </p:attrNameLst>
                                      </p:cBhvr>
                                    </p:animRot>
                                    <p:animRot by="120000">
                                      <p:cBhvr>
                                        <p:cTn id="20" dur="200" fill="hold">
                                          <p:stCondLst>
                                            <p:cond delay="800"/>
                                          </p:stCondLst>
                                        </p:cTn>
                                        <p:tgtEl>
                                          <p:spTgt spid="12"/>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52BC11-A67B-32B6-D54E-44BC271878D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207499" cy="6858000"/>
          </a:xfrm>
          <a:prstGeom prst="rect">
            <a:avLst/>
          </a:prstGeom>
        </p:spPr>
      </p:pic>
      <p:sp>
        <p:nvSpPr>
          <p:cNvPr id="2" name="Rounded Rectangle 5">
            <a:extLst>
              <a:ext uri="{FF2B5EF4-FFF2-40B4-BE49-F238E27FC236}">
                <a16:creationId xmlns:a16="http://schemas.microsoft.com/office/drawing/2014/main" id="{A7D471D8-30EC-C09B-EF81-366D24524A33}"/>
              </a:ext>
            </a:extLst>
          </p:cNvPr>
          <p:cNvSpPr/>
          <p:nvPr/>
        </p:nvSpPr>
        <p:spPr>
          <a:xfrm>
            <a:off x="3165231" y="2584558"/>
            <a:ext cx="8496886" cy="3706338"/>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23738EFB-3BCC-4FD4-E54B-BB9E271CD8B9}"/>
              </a:ext>
            </a:extLst>
          </p:cNvPr>
          <p:cNvSpPr>
            <a:spLocks noGrp="1"/>
          </p:cNvSpPr>
          <p:nvPr>
            <p:ph type="title"/>
          </p:nvPr>
        </p:nvSpPr>
        <p:spPr>
          <a:xfrm>
            <a:off x="529883" y="3702751"/>
            <a:ext cx="10515600" cy="1325563"/>
          </a:xfrm>
        </p:spPr>
        <p:txBody>
          <a:bodyPr>
            <a:normAutofit/>
          </a:bodyPr>
          <a:lstStyle/>
          <a:p>
            <a:r>
              <a:rPr lang="en-GB" b="1" dirty="0">
                <a:solidFill>
                  <a:schemeClr val="bg1"/>
                </a:solidFill>
                <a:latin typeface="Arial Rounded MT Bold"/>
              </a:rPr>
              <a:t>Let’s </a:t>
            </a:r>
            <a:br>
              <a:rPr lang="en-GB" b="1" dirty="0">
                <a:latin typeface="Arial Rounded MT Bold" panose="020F0704030504030204" pitchFamily="34" charset="77"/>
              </a:rPr>
            </a:br>
            <a:r>
              <a:rPr lang="en-GB" b="1" dirty="0">
                <a:solidFill>
                  <a:schemeClr val="bg1"/>
                </a:solidFill>
                <a:latin typeface="Arial Rounded MT Bold"/>
              </a:rPr>
              <a:t>recap:</a:t>
            </a:r>
          </a:p>
        </p:txBody>
      </p:sp>
      <p:sp>
        <p:nvSpPr>
          <p:cNvPr id="6" name="TextBox 5">
            <a:extLst>
              <a:ext uri="{FF2B5EF4-FFF2-40B4-BE49-F238E27FC236}">
                <a16:creationId xmlns:a16="http://schemas.microsoft.com/office/drawing/2014/main" id="{4BF1BBD7-EC83-183B-DE7A-E1B88BC56C6B}"/>
              </a:ext>
            </a:extLst>
          </p:cNvPr>
          <p:cNvSpPr txBox="1"/>
          <p:nvPr/>
        </p:nvSpPr>
        <p:spPr>
          <a:xfrm>
            <a:off x="3432517" y="2868066"/>
            <a:ext cx="8054867" cy="313932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Littering</a:t>
            </a:r>
            <a:r>
              <a:rPr lang="en-US" dirty="0">
                <a:solidFill>
                  <a:schemeClr val="tx1"/>
                </a:solidFill>
                <a:latin typeface="Arial" panose="020B0604020202020204" pitchFamily="34" charset="0"/>
                <a:cs typeface="Arial" panose="020B0604020202020204" pitchFamily="34" charset="0"/>
              </a:rPr>
              <a:t> means throwing waste, like wrappers, cans, or plastic bottles, in public spaces instead of in a bin.</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Plastic can stay in the environment for </a:t>
            </a:r>
            <a:r>
              <a:rPr lang="en-US" b="1" dirty="0">
                <a:solidFill>
                  <a:schemeClr val="tx1"/>
                </a:solidFill>
                <a:latin typeface="Arial" panose="020B0604020202020204" pitchFamily="34" charset="0"/>
                <a:cs typeface="Arial" panose="020B0604020202020204" pitchFamily="34" charset="0"/>
              </a:rPr>
              <a:t>hundreds of years</a:t>
            </a:r>
            <a:r>
              <a:rPr lang="en-US" dirty="0">
                <a:solidFill>
                  <a:schemeClr val="tx1"/>
                </a:solidFill>
                <a:latin typeface="Arial" panose="020B0604020202020204" pitchFamily="34" charset="0"/>
                <a:cs typeface="Arial" panose="020B0604020202020204" pitchFamily="34" charset="0"/>
              </a:rPr>
              <a:t>, causing long-term harm.</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a:cs typeface="Arial"/>
              </a:rPr>
              <a:t>There are </a:t>
            </a:r>
            <a:r>
              <a:rPr lang="en-US" b="1" dirty="0">
                <a:latin typeface="Arial"/>
                <a:cs typeface="Arial"/>
              </a:rPr>
              <a:t>environmental, social and economic</a:t>
            </a:r>
            <a:r>
              <a:rPr lang="en-US" dirty="0">
                <a:latin typeface="Arial"/>
                <a:cs typeface="Arial"/>
              </a:rPr>
              <a:t> impacts of littering – can you remember the definitions of each?</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There are many ways that we can try to </a:t>
            </a:r>
            <a:r>
              <a:rPr lang="en-US" b="1" dirty="0">
                <a:solidFill>
                  <a:schemeClr val="tx1"/>
                </a:solidFill>
                <a:latin typeface="Arial" panose="020B0604020202020204" pitchFamily="34" charset="0"/>
                <a:cs typeface="Arial" panose="020B0604020202020204" pitchFamily="34" charset="0"/>
              </a:rPr>
              <a:t>reduce</a:t>
            </a:r>
            <a:r>
              <a:rPr lang="en-US" dirty="0">
                <a:solidFill>
                  <a:schemeClr val="tx1"/>
                </a:solidFill>
                <a:latin typeface="Arial" panose="020B0604020202020204" pitchFamily="34" charset="0"/>
                <a:cs typeface="Arial" panose="020B0604020202020204" pitchFamily="34" charset="0"/>
              </a:rPr>
              <a:t> or even </a:t>
            </a:r>
            <a:r>
              <a:rPr lang="en-US" b="1" dirty="0">
                <a:solidFill>
                  <a:schemeClr val="tx1"/>
                </a:solidFill>
                <a:latin typeface="Arial" panose="020B0604020202020204" pitchFamily="34" charset="0"/>
                <a:cs typeface="Arial" panose="020B0604020202020204" pitchFamily="34" charset="0"/>
              </a:rPr>
              <a:t>prevent </a:t>
            </a:r>
            <a:r>
              <a:rPr lang="en-US" dirty="0">
                <a:solidFill>
                  <a:schemeClr val="tx1"/>
                </a:solidFill>
                <a:latin typeface="Arial" panose="020B0604020202020204" pitchFamily="34" charset="0"/>
                <a:cs typeface="Arial" panose="020B0604020202020204" pitchFamily="34" charset="0"/>
              </a:rPr>
              <a:t>littering – can you remember any </a:t>
            </a:r>
            <a:r>
              <a:rPr lang="en-US" b="1" dirty="0">
                <a:solidFill>
                  <a:schemeClr val="tx1"/>
                </a:solidFill>
                <a:latin typeface="Arial" panose="020B0604020202020204" pitchFamily="34" charset="0"/>
                <a:cs typeface="Arial" panose="020B0604020202020204" pitchFamily="34" charset="0"/>
              </a:rPr>
              <a:t>examples?</a:t>
            </a:r>
          </a:p>
        </p:txBody>
      </p:sp>
    </p:spTree>
    <p:extLst>
      <p:ext uri="{BB962C8B-B14F-4D97-AF65-F5344CB8AC3E}">
        <p14:creationId xmlns:p14="http://schemas.microsoft.com/office/powerpoint/2010/main" val="361198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0D0A71-F63E-0E74-3A38-6851B7D32C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11" name="Rounded Rectangle 10">
            <a:extLst>
              <a:ext uri="{FF2B5EF4-FFF2-40B4-BE49-F238E27FC236}">
                <a16:creationId xmlns:a16="http://schemas.microsoft.com/office/drawing/2014/main" id="{C10855B7-09A9-46E4-204E-7E6F50695078}"/>
              </a:ext>
            </a:extLst>
          </p:cNvPr>
          <p:cNvSpPr/>
          <p:nvPr/>
        </p:nvSpPr>
        <p:spPr>
          <a:xfrm>
            <a:off x="647700" y="5062675"/>
            <a:ext cx="10848475" cy="584775"/>
          </a:xfrm>
          <a:prstGeom prst="roundRect">
            <a:avLst/>
          </a:prstGeom>
          <a:solidFill>
            <a:schemeClr val="bg1">
              <a:alpha val="66562"/>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1C8DFA8-6BC9-4BC6-89B9-A35B3721E1C7}"/>
              </a:ext>
            </a:extLst>
          </p:cNvPr>
          <p:cNvSpPr/>
          <p:nvPr/>
        </p:nvSpPr>
        <p:spPr>
          <a:xfrm>
            <a:off x="647700" y="5062675"/>
            <a:ext cx="2453367" cy="5847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A920E3-4A5C-9B2A-1EF2-23A408321BD3}"/>
              </a:ext>
            </a:extLst>
          </p:cNvPr>
          <p:cNvSpPr txBox="1"/>
          <p:nvPr/>
        </p:nvSpPr>
        <p:spPr>
          <a:xfrm>
            <a:off x="695825" y="5062675"/>
            <a:ext cx="2453367" cy="584775"/>
          </a:xfrm>
          <a:prstGeom prst="rect">
            <a:avLst/>
          </a:prstGeom>
          <a:noFill/>
        </p:spPr>
        <p:txBody>
          <a:bodyPr wrap="square">
            <a:spAutoFit/>
          </a:bodyPr>
          <a:lstStyle/>
          <a:p>
            <a:pPr marL="0" indent="0">
              <a:buNone/>
            </a:pPr>
            <a:r>
              <a:rPr lang="en-GB" sz="3200" dirty="0">
                <a:solidFill>
                  <a:srgbClr val="0E6626"/>
                </a:solidFill>
                <a:latin typeface="Arial Rounded MT Bold" panose="020F0704030504030204" pitchFamily="34" charset="77"/>
              </a:rPr>
              <a:t>Exit Ticket:</a:t>
            </a:r>
          </a:p>
        </p:txBody>
      </p:sp>
      <p:sp>
        <p:nvSpPr>
          <p:cNvPr id="8" name="TextBox 7">
            <a:extLst>
              <a:ext uri="{FF2B5EF4-FFF2-40B4-BE49-F238E27FC236}">
                <a16:creationId xmlns:a16="http://schemas.microsoft.com/office/drawing/2014/main" id="{BCD41230-5DF1-16D3-CEC7-24E2D17145EC}"/>
              </a:ext>
            </a:extLst>
          </p:cNvPr>
          <p:cNvSpPr txBox="1"/>
          <p:nvPr/>
        </p:nvSpPr>
        <p:spPr>
          <a:xfrm>
            <a:off x="3133151" y="5155007"/>
            <a:ext cx="8737147" cy="415498"/>
          </a:xfrm>
          <a:prstGeom prst="rect">
            <a:avLst/>
          </a:prstGeom>
          <a:noFill/>
        </p:spPr>
        <p:txBody>
          <a:bodyPr wrap="square">
            <a:spAutoFit/>
          </a:bodyPr>
          <a:lstStyle/>
          <a:p>
            <a:r>
              <a:rPr lang="en-GB" sz="2100" dirty="0">
                <a:solidFill>
                  <a:srgbClr val="7DB452"/>
                </a:solidFill>
                <a:latin typeface="Arial Rounded MT Bold" panose="020F0704030504030204" pitchFamily="34" charset="0"/>
              </a:rPr>
              <a:t>Be ready to share your answer when you leave the classroom!</a:t>
            </a:r>
            <a:r>
              <a:rPr lang="en-US" sz="2100" dirty="0">
                <a:solidFill>
                  <a:srgbClr val="7DB452"/>
                </a:solidFill>
                <a:latin typeface="Arial Rounded MT Bold" panose="020F0704030504030204" pitchFamily="34" charset="0"/>
              </a:rPr>
              <a:t> </a:t>
            </a:r>
            <a:endParaRPr lang="en-GB" sz="2100" dirty="0">
              <a:solidFill>
                <a:srgbClr val="7DB452"/>
              </a:solidFill>
              <a:latin typeface="Arial Rounded MT Bold" panose="020F0704030504030204" pitchFamily="34" charset="0"/>
            </a:endParaRPr>
          </a:p>
        </p:txBody>
      </p:sp>
      <p:sp>
        <p:nvSpPr>
          <p:cNvPr id="7" name="Cloud 6">
            <a:extLst>
              <a:ext uri="{FF2B5EF4-FFF2-40B4-BE49-F238E27FC236}">
                <a16:creationId xmlns:a16="http://schemas.microsoft.com/office/drawing/2014/main" id="{7E7F5288-41C7-2D65-F1CA-A2A02128D1ED}"/>
              </a:ext>
            </a:extLst>
          </p:cNvPr>
          <p:cNvSpPr/>
          <p:nvPr/>
        </p:nvSpPr>
        <p:spPr>
          <a:xfrm rot="11429271">
            <a:off x="2831598" y="707667"/>
            <a:ext cx="4633730" cy="3219180"/>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a:extLst>
              <a:ext uri="{FF2B5EF4-FFF2-40B4-BE49-F238E27FC236}">
                <a16:creationId xmlns:a16="http://schemas.microsoft.com/office/drawing/2014/main" id="{B3707CE5-86DE-7B94-ABBE-F515A019DB7B}"/>
              </a:ext>
            </a:extLst>
          </p:cNvPr>
          <p:cNvSpPr/>
          <p:nvPr/>
        </p:nvSpPr>
        <p:spPr>
          <a:xfrm rot="11429271">
            <a:off x="4863904" y="723995"/>
            <a:ext cx="4633730" cy="3219180"/>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4CDCAC51-FADF-45C5-80DB-4904D40D1B52}"/>
              </a:ext>
            </a:extLst>
          </p:cNvPr>
          <p:cNvSpPr>
            <a:spLocks noGrp="1"/>
          </p:cNvSpPr>
          <p:nvPr>
            <p:ph idx="1"/>
          </p:nvPr>
        </p:nvSpPr>
        <p:spPr>
          <a:xfrm>
            <a:off x="3101067" y="1673924"/>
            <a:ext cx="5887036" cy="2363686"/>
          </a:xfrm>
        </p:spPr>
        <p:txBody>
          <a:bodyPr>
            <a:normAutofit/>
          </a:bodyPr>
          <a:lstStyle/>
          <a:p>
            <a:pPr marL="0" indent="0" algn="ctr">
              <a:buNone/>
            </a:pPr>
            <a:r>
              <a:rPr lang="en-US" sz="3600" b="1" dirty="0">
                <a:solidFill>
                  <a:srgbClr val="00B0F0"/>
                </a:solidFill>
                <a:latin typeface="Arial Rounded MT Bold" panose="020F0704030504030204" pitchFamily="34" charset="0"/>
              </a:rPr>
              <a:t>Share one thing you </a:t>
            </a:r>
            <a:br>
              <a:rPr lang="en-US" sz="3600" b="1" dirty="0">
                <a:solidFill>
                  <a:srgbClr val="00B0F0"/>
                </a:solidFill>
                <a:latin typeface="Arial Rounded MT Bold" panose="020F0704030504030204" pitchFamily="34" charset="0"/>
              </a:rPr>
            </a:br>
            <a:r>
              <a:rPr lang="en-US" sz="3600" b="1" dirty="0">
                <a:solidFill>
                  <a:srgbClr val="00B0F0"/>
                </a:solidFill>
                <a:latin typeface="Arial Rounded MT Bold" panose="020F0704030504030204" pitchFamily="34" charset="0"/>
              </a:rPr>
              <a:t>will do to help keep your environment clean.</a:t>
            </a:r>
            <a:endParaRPr lang="en-GB" sz="3600" b="1" dirty="0">
              <a:solidFill>
                <a:srgbClr val="00B0F0"/>
              </a:solidFill>
              <a:latin typeface="Arial Rounded MT Bold" panose="020F0704030504030204" pitchFamily="34" charset="0"/>
            </a:endParaRPr>
          </a:p>
          <a:p>
            <a:pPr marL="0" indent="0" algn="ctr">
              <a:buNone/>
            </a:pPr>
            <a:endParaRPr lang="en-GB" sz="3600" b="1" dirty="0">
              <a:solidFill>
                <a:srgbClr val="00B0F0"/>
              </a:solidFill>
            </a:endParaRPr>
          </a:p>
          <a:p>
            <a:pPr marL="0" indent="0" algn="ctr">
              <a:buNone/>
            </a:pPr>
            <a:endParaRPr lang="en-GB" sz="1800" b="1" dirty="0">
              <a:solidFill>
                <a:srgbClr val="00B0F0"/>
              </a:solidFill>
            </a:endParaRPr>
          </a:p>
          <a:p>
            <a:pPr marL="0" indent="0" algn="ctr">
              <a:buNone/>
            </a:pPr>
            <a:endParaRPr lang="en-GB" sz="1800" b="1" dirty="0">
              <a:solidFill>
                <a:srgbClr val="00B0F0"/>
              </a:solidFill>
            </a:endParaRPr>
          </a:p>
        </p:txBody>
      </p:sp>
    </p:spTree>
    <p:extLst>
      <p:ext uri="{BB962C8B-B14F-4D97-AF65-F5344CB8AC3E}">
        <p14:creationId xmlns:p14="http://schemas.microsoft.com/office/powerpoint/2010/main" val="281868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52FBED-8BD9-F1D3-DFFD-1AFB9595CFC6}"/>
              </a:ext>
            </a:extLst>
          </p:cNvPr>
          <p:cNvPicPr>
            <a:picLocks noChangeAspect="1"/>
          </p:cNvPicPr>
          <p:nvPr/>
        </p:nvPicPr>
        <p:blipFill>
          <a:blip r:embed="rId3">
            <a:extLst>
              <a:ext uri="{28A0092B-C50C-407E-A947-70E740481C1C}">
                <a14:useLocalDpi xmlns:a14="http://schemas.microsoft.com/office/drawing/2010/main" val="0"/>
              </a:ext>
            </a:extLst>
          </a:blip>
          <a:srcRect l="3778" b="3778"/>
          <a:stretch/>
        </p:blipFill>
        <p:spPr>
          <a:xfrm>
            <a:off x="0" y="0"/>
            <a:ext cx="12192001" cy="6858000"/>
          </a:xfrm>
          <a:prstGeom prst="rect">
            <a:avLst/>
          </a:prstGeom>
        </p:spPr>
      </p:pic>
      <p:sp>
        <p:nvSpPr>
          <p:cNvPr id="13" name="Rounded Rectangle 12">
            <a:extLst>
              <a:ext uri="{FF2B5EF4-FFF2-40B4-BE49-F238E27FC236}">
                <a16:creationId xmlns:a16="http://schemas.microsoft.com/office/drawing/2014/main" id="{1422C5DA-E27E-3AFD-EE09-F06C5729A70E}"/>
              </a:ext>
            </a:extLst>
          </p:cNvPr>
          <p:cNvSpPr/>
          <p:nvPr/>
        </p:nvSpPr>
        <p:spPr>
          <a:xfrm>
            <a:off x="612731" y="642014"/>
            <a:ext cx="5387236" cy="557397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10" name="TextBox 9">
            <a:extLst>
              <a:ext uri="{FF2B5EF4-FFF2-40B4-BE49-F238E27FC236}">
                <a16:creationId xmlns:a16="http://schemas.microsoft.com/office/drawing/2014/main" id="{76715ED9-D5BC-1EAB-92DD-A9306509B2EF}"/>
              </a:ext>
            </a:extLst>
          </p:cNvPr>
          <p:cNvSpPr txBox="1"/>
          <p:nvPr/>
        </p:nvSpPr>
        <p:spPr>
          <a:xfrm rot="20596006">
            <a:off x="7035535" y="974827"/>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1" name="TextBox 10">
            <a:extLst>
              <a:ext uri="{FF2B5EF4-FFF2-40B4-BE49-F238E27FC236}">
                <a16:creationId xmlns:a16="http://schemas.microsoft.com/office/drawing/2014/main" id="{948D8BE8-C865-E0D1-A67D-E71F4B8DAF09}"/>
              </a:ext>
            </a:extLst>
          </p:cNvPr>
          <p:cNvSpPr txBox="1"/>
          <p:nvPr/>
        </p:nvSpPr>
        <p:spPr>
          <a:xfrm rot="640175">
            <a:off x="10255237" y="625460"/>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4" name="TextBox 13">
            <a:extLst>
              <a:ext uri="{FF2B5EF4-FFF2-40B4-BE49-F238E27FC236}">
                <a16:creationId xmlns:a16="http://schemas.microsoft.com/office/drawing/2014/main" id="{BA19BC59-B050-E34B-823B-6922D404D843}"/>
              </a:ext>
            </a:extLst>
          </p:cNvPr>
          <p:cNvSpPr txBox="1"/>
          <p:nvPr/>
        </p:nvSpPr>
        <p:spPr>
          <a:xfrm rot="640175">
            <a:off x="6629468" y="3254528"/>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5" name="TextBox 14">
            <a:extLst>
              <a:ext uri="{FF2B5EF4-FFF2-40B4-BE49-F238E27FC236}">
                <a16:creationId xmlns:a16="http://schemas.microsoft.com/office/drawing/2014/main" id="{A43BBA4E-1414-F3EC-F3AB-991732D5FA04}"/>
              </a:ext>
            </a:extLst>
          </p:cNvPr>
          <p:cNvSpPr txBox="1"/>
          <p:nvPr/>
        </p:nvSpPr>
        <p:spPr>
          <a:xfrm rot="20596006">
            <a:off x="11042440" y="3460529"/>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a:solidFill>
                  <a:schemeClr val="bg1"/>
                </a:solidFill>
                <a:latin typeface="Arial Rounded MT Bold" panose="020F0704030504030204" pitchFamily="34" charset="77"/>
              </a:rPr>
              <a:t>?</a:t>
            </a:r>
            <a:endParaRPr lang="en-US" sz="8000"/>
          </a:p>
        </p:txBody>
      </p:sp>
      <p:sp>
        <p:nvSpPr>
          <p:cNvPr id="16" name="TextBox 15">
            <a:extLst>
              <a:ext uri="{FF2B5EF4-FFF2-40B4-BE49-F238E27FC236}">
                <a16:creationId xmlns:a16="http://schemas.microsoft.com/office/drawing/2014/main" id="{D1D954BA-69E4-0235-C65A-A2C2D499AF26}"/>
              </a:ext>
            </a:extLst>
          </p:cNvPr>
          <p:cNvSpPr txBox="1"/>
          <p:nvPr/>
        </p:nvSpPr>
        <p:spPr>
          <a:xfrm>
            <a:off x="1008131" y="3030742"/>
            <a:ext cx="4436836" cy="1938992"/>
          </a:xfrm>
          <a:prstGeom prst="rect">
            <a:avLst/>
          </a:prstGeom>
          <a:noFill/>
        </p:spPr>
        <p:txBody>
          <a:bodyPr wrap="square">
            <a:spAutoFit/>
          </a:bodyPr>
          <a:lstStyle/>
          <a:p>
            <a:pPr marL="342900" indent="-342900">
              <a:buFont typeface="Arial" panose="020B0604020202020204" pitchFamily="34" charset="0"/>
              <a:buChar char="•"/>
            </a:pPr>
            <a:r>
              <a:rPr lang="en-GB" sz="2000" dirty="0">
                <a:latin typeface="Arial" panose="020B0604020202020204" pitchFamily="34" charset="0"/>
                <a:ea typeface="Aptos" panose="020B0004020202020204" pitchFamily="34" charset="0"/>
                <a:cs typeface="Arial" panose="020B0604020202020204" pitchFamily="34" charset="0"/>
              </a:rPr>
              <a:t>Have you been anywhere where you’ve spotted litter?</a:t>
            </a:r>
          </a:p>
          <a:p>
            <a:pPr marL="342900" indent="-342900">
              <a:buFont typeface="Arial" panose="020B0604020202020204" pitchFamily="34" charset="0"/>
              <a:buChar char="•"/>
            </a:pPr>
            <a:endParaRPr lang="en-GB" sz="2000" dirty="0">
              <a:latin typeface="Arial" panose="020B0604020202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ea typeface="Aptos" panose="020B0004020202020204" pitchFamily="34" charset="0"/>
                <a:cs typeface="Arial" panose="020B0604020202020204" pitchFamily="34" charset="0"/>
              </a:rPr>
              <a:t>Where does it go, and how does it impact our environment?</a:t>
            </a:r>
          </a:p>
          <a:p>
            <a:pPr marL="285750" indent="-285750">
              <a:buFont typeface="Arial" panose="020B0604020202020204" pitchFamily="34" charset="0"/>
              <a:buChar char="•"/>
            </a:pPr>
            <a:endParaRPr lang="en-GB" sz="2000" dirty="0">
              <a:latin typeface="Arial Rounded MT Bold" panose="020F0704030504030204" pitchFamily="34" charset="0"/>
            </a:endParaRPr>
          </a:p>
        </p:txBody>
      </p:sp>
      <p:pic>
        <p:nvPicPr>
          <p:cNvPr id="19" name="Picture 18" descr="A cartoon of a black bag&#10;&#10;AI-generated content may be incorrect.">
            <a:extLst>
              <a:ext uri="{FF2B5EF4-FFF2-40B4-BE49-F238E27FC236}">
                <a16:creationId xmlns:a16="http://schemas.microsoft.com/office/drawing/2014/main" id="{D3E77DE8-3E72-06CF-FC41-0B157BCD96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7047" y="1079298"/>
            <a:ext cx="3459021" cy="4700917"/>
          </a:xfrm>
          <a:prstGeom prst="rect">
            <a:avLst/>
          </a:prstGeom>
        </p:spPr>
      </p:pic>
      <p:pic>
        <p:nvPicPr>
          <p:cNvPr id="21" name="Picture 20" descr="A cartoon of a diaper and a sanitary pad&#10;&#10;AI-generated content may be incorrect.">
            <a:extLst>
              <a:ext uri="{FF2B5EF4-FFF2-40B4-BE49-F238E27FC236}">
                <a16:creationId xmlns:a16="http://schemas.microsoft.com/office/drawing/2014/main" id="{26559E56-8D50-3EDD-0C55-0B9FA0580F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6342" y="4674225"/>
            <a:ext cx="1428426" cy="1183553"/>
          </a:xfrm>
          <a:prstGeom prst="rect">
            <a:avLst/>
          </a:prstGeom>
        </p:spPr>
      </p:pic>
      <p:pic>
        <p:nvPicPr>
          <p:cNvPr id="23" name="Picture 22" descr="A cartoon of cans with faces&#10;&#10;AI-generated content may be incorrect.">
            <a:extLst>
              <a:ext uri="{FF2B5EF4-FFF2-40B4-BE49-F238E27FC236}">
                <a16:creationId xmlns:a16="http://schemas.microsoft.com/office/drawing/2014/main" id="{0F0E9273-2F14-AA71-4B89-11BE85D7E5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4558" y="5311128"/>
            <a:ext cx="1215295" cy="1081522"/>
          </a:xfrm>
          <a:prstGeom prst="rect">
            <a:avLst/>
          </a:prstGeom>
        </p:spPr>
      </p:pic>
      <p:pic>
        <p:nvPicPr>
          <p:cNvPr id="27" name="Picture 26" descr="A cartoon of a pyramid&#10;&#10;AI-generated content may be incorrect.">
            <a:extLst>
              <a:ext uri="{FF2B5EF4-FFF2-40B4-BE49-F238E27FC236}">
                <a16:creationId xmlns:a16="http://schemas.microsoft.com/office/drawing/2014/main" id="{DDB3020C-8941-D3A4-9C7D-0EC4356032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7512" y="4768223"/>
            <a:ext cx="1056582" cy="1081523"/>
          </a:xfrm>
          <a:prstGeom prst="rect">
            <a:avLst/>
          </a:prstGeom>
        </p:spPr>
      </p:pic>
      <p:pic>
        <p:nvPicPr>
          <p:cNvPr id="29" name="Picture 28" descr="A cartoon apple and a piece of apple&#10;&#10;AI-generated content may be incorrect.">
            <a:extLst>
              <a:ext uri="{FF2B5EF4-FFF2-40B4-BE49-F238E27FC236}">
                <a16:creationId xmlns:a16="http://schemas.microsoft.com/office/drawing/2014/main" id="{9430AD5A-5597-626F-CEA8-3F106FA00D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83947" y="5100789"/>
            <a:ext cx="1433599" cy="1183553"/>
          </a:xfrm>
          <a:prstGeom prst="rect">
            <a:avLst/>
          </a:prstGeom>
        </p:spPr>
      </p:pic>
      <p:sp>
        <p:nvSpPr>
          <p:cNvPr id="3" name="Rounded Rectangle 7">
            <a:extLst>
              <a:ext uri="{FF2B5EF4-FFF2-40B4-BE49-F238E27FC236}">
                <a16:creationId xmlns:a16="http://schemas.microsoft.com/office/drawing/2014/main" id="{8254CF07-7D1D-CD95-E143-303AB6C075B4}"/>
              </a:ext>
            </a:extLst>
          </p:cNvPr>
          <p:cNvSpPr/>
          <p:nvPr/>
        </p:nvSpPr>
        <p:spPr>
          <a:xfrm>
            <a:off x="999881" y="5201587"/>
            <a:ext cx="4636421" cy="646995"/>
          </a:xfrm>
          <a:prstGeom prst="roundRect">
            <a:avLst>
              <a:gd name="adj" fmla="val 37519"/>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C2B5246-09B8-1A2B-FE5F-EA75E379F82C}"/>
              </a:ext>
            </a:extLst>
          </p:cNvPr>
          <p:cNvSpPr txBox="1"/>
          <p:nvPr/>
        </p:nvSpPr>
        <p:spPr>
          <a:xfrm>
            <a:off x="2339038" y="5308984"/>
            <a:ext cx="3923071" cy="430887"/>
          </a:xfrm>
          <a:prstGeom prst="rect">
            <a:avLst/>
          </a:prstGeom>
          <a:noFill/>
        </p:spPr>
        <p:txBody>
          <a:bodyPr wrap="square" rtlCol="0">
            <a:spAutoFit/>
          </a:bodyPr>
          <a:lstStyle/>
          <a:p>
            <a:r>
              <a:rPr lang="en-GB" sz="2200" dirty="0">
                <a:solidFill>
                  <a:schemeClr val="bg1"/>
                </a:solidFill>
                <a:latin typeface="Arial Rounded MT Bold" panose="020F0704030504030204" pitchFamily="34" charset="77"/>
              </a:rPr>
              <a:t>Let’s watch…</a:t>
            </a:r>
          </a:p>
        </p:txBody>
      </p:sp>
      <p:sp>
        <p:nvSpPr>
          <p:cNvPr id="4" name="TextBox 3">
            <a:extLst>
              <a:ext uri="{FF2B5EF4-FFF2-40B4-BE49-F238E27FC236}">
                <a16:creationId xmlns:a16="http://schemas.microsoft.com/office/drawing/2014/main" id="{C57B389A-D70D-1676-F6F2-BC2F6D5BFB60}"/>
              </a:ext>
            </a:extLst>
          </p:cNvPr>
          <p:cNvSpPr txBox="1"/>
          <p:nvPr/>
        </p:nvSpPr>
        <p:spPr>
          <a:xfrm>
            <a:off x="999881" y="1027120"/>
            <a:ext cx="4661121" cy="1631216"/>
          </a:xfrm>
          <a:prstGeom prst="rect">
            <a:avLst/>
          </a:prstGeom>
          <a:noFill/>
        </p:spPr>
        <p:txBody>
          <a:bodyPr wrap="square">
            <a:spAutoFit/>
          </a:bodyPr>
          <a:lstStyle/>
          <a:p>
            <a:r>
              <a:rPr lang="en-US" sz="2800" b="1" dirty="0">
                <a:solidFill>
                  <a:srgbClr val="7DB552"/>
                </a:solidFill>
                <a:latin typeface="Arial Rounded MT Bold" panose="020F0704030504030204" pitchFamily="34" charset="0"/>
              </a:rPr>
              <a:t>Littering</a:t>
            </a:r>
            <a:r>
              <a:rPr lang="en-US" sz="2800" dirty="0">
                <a:solidFill>
                  <a:srgbClr val="7DB552"/>
                </a:solidFill>
                <a:latin typeface="Arial Rounded MT Bold" panose="020F0704030504030204" pitchFamily="34" charset="0"/>
              </a:rPr>
              <a:t> </a:t>
            </a:r>
            <a:r>
              <a:rPr lang="en-US" sz="2400" dirty="0">
                <a:latin typeface="Arial Rounded MT Bold" panose="020F0704030504030204" pitchFamily="34" charset="0"/>
              </a:rPr>
              <a:t>means throwing waste, like wrappers, cans, or plastic bottles, in public spaces instead of in a bin. </a:t>
            </a:r>
            <a:endParaRPr lang="en-GB" sz="4000" b="1" dirty="0">
              <a:solidFill>
                <a:srgbClr val="7DB452"/>
              </a:solidFill>
              <a:latin typeface="Arial Rounded MT Bold" panose="020F0704030504030204" pitchFamily="34" charset="0"/>
            </a:endParaRPr>
          </a:p>
        </p:txBody>
      </p:sp>
    </p:spTree>
    <p:extLst>
      <p:ext uri="{BB962C8B-B14F-4D97-AF65-F5344CB8AC3E}">
        <p14:creationId xmlns:p14="http://schemas.microsoft.com/office/powerpoint/2010/main" val="30198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9"/>
                                        </p:tgtEl>
                                        <p:attrNameLst>
                                          <p:attrName>r</p:attrName>
                                        </p:attrNameLst>
                                      </p:cBhvr>
                                    </p:animRot>
                                    <p:animRot by="-240000">
                                      <p:cBhvr>
                                        <p:cTn id="12" dur="200" fill="hold">
                                          <p:stCondLst>
                                            <p:cond delay="200"/>
                                          </p:stCondLst>
                                        </p:cTn>
                                        <p:tgtEl>
                                          <p:spTgt spid="19"/>
                                        </p:tgtEl>
                                        <p:attrNameLst>
                                          <p:attrName>r</p:attrName>
                                        </p:attrNameLst>
                                      </p:cBhvr>
                                    </p:animRot>
                                    <p:animRot by="240000">
                                      <p:cBhvr>
                                        <p:cTn id="13" dur="200" fill="hold">
                                          <p:stCondLst>
                                            <p:cond delay="400"/>
                                          </p:stCondLst>
                                        </p:cTn>
                                        <p:tgtEl>
                                          <p:spTgt spid="19"/>
                                        </p:tgtEl>
                                        <p:attrNameLst>
                                          <p:attrName>r</p:attrName>
                                        </p:attrNameLst>
                                      </p:cBhvr>
                                    </p:animRot>
                                    <p:animRot by="-240000">
                                      <p:cBhvr>
                                        <p:cTn id="14" dur="200" fill="hold">
                                          <p:stCondLst>
                                            <p:cond delay="600"/>
                                          </p:stCondLst>
                                        </p:cTn>
                                        <p:tgtEl>
                                          <p:spTgt spid="19"/>
                                        </p:tgtEl>
                                        <p:attrNameLst>
                                          <p:attrName>r</p:attrName>
                                        </p:attrNameLst>
                                      </p:cBhvr>
                                    </p:animRot>
                                    <p:animRot by="120000">
                                      <p:cBhvr>
                                        <p:cTn id="15" dur="200" fill="hold">
                                          <p:stCondLst>
                                            <p:cond delay="800"/>
                                          </p:stCondLst>
                                        </p:cTn>
                                        <p:tgtEl>
                                          <p:spTgt spid="1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par>
                                <p:cTn id="21" presetID="9"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ssolve">
                                      <p:cBhvr>
                                        <p:cTn id="23" dur="500"/>
                                        <p:tgtEl>
                                          <p:spTgt spid="23"/>
                                        </p:tgtEl>
                                      </p:cBhvr>
                                    </p:animEffect>
                                  </p:childTnLst>
                                </p:cTn>
                              </p:par>
                              <p:par>
                                <p:cTn id="24" presetID="9"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dissolve">
                                      <p:cBhvr>
                                        <p:cTn id="26" dur="500"/>
                                        <p:tgtEl>
                                          <p:spTgt spid="29"/>
                                        </p:tgtEl>
                                      </p:cBhvr>
                                    </p:animEffect>
                                  </p:childTnLst>
                                </p:cTn>
                              </p:par>
                              <p:par>
                                <p:cTn id="27" presetID="9"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dissolv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ssolv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dissolv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P spid="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Part 4: Littering and the Environment (KS3 &amp; 4)">
            <a:hlinkClick r:id="" action="ppaction://media"/>
            <a:extLst>
              <a:ext uri="{FF2B5EF4-FFF2-40B4-BE49-F238E27FC236}">
                <a16:creationId xmlns:a16="http://schemas.microsoft.com/office/drawing/2014/main" id="{7D8B9E8B-1218-6A1E-2A3F-C026436ED664}"/>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37317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F06FAC-4918-22B1-112C-6CA091FA75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34498"/>
            <a:ext cx="12192001" cy="6892497"/>
          </a:xfrm>
          <a:prstGeom prst="rect">
            <a:avLst/>
          </a:prstGeom>
        </p:spPr>
      </p:pic>
      <p:sp>
        <p:nvSpPr>
          <p:cNvPr id="10" name="Rounded Rectangle 9">
            <a:extLst>
              <a:ext uri="{FF2B5EF4-FFF2-40B4-BE49-F238E27FC236}">
                <a16:creationId xmlns:a16="http://schemas.microsoft.com/office/drawing/2014/main" id="{6F5CE86D-B6FD-259D-4FA4-71F4391829B6}"/>
              </a:ext>
            </a:extLst>
          </p:cNvPr>
          <p:cNvSpPr/>
          <p:nvPr/>
        </p:nvSpPr>
        <p:spPr>
          <a:xfrm>
            <a:off x="612731" y="677051"/>
            <a:ext cx="5483269" cy="534326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12" name="TextBox 11">
            <a:extLst>
              <a:ext uri="{FF2B5EF4-FFF2-40B4-BE49-F238E27FC236}">
                <a16:creationId xmlns:a16="http://schemas.microsoft.com/office/drawing/2014/main" id="{5BAB8D7C-EBF4-F324-52FF-DAE3440C7CEF}"/>
              </a:ext>
            </a:extLst>
          </p:cNvPr>
          <p:cNvSpPr txBox="1"/>
          <p:nvPr/>
        </p:nvSpPr>
        <p:spPr>
          <a:xfrm>
            <a:off x="1104176" y="2410327"/>
            <a:ext cx="4413251" cy="3431709"/>
          </a:xfrm>
          <a:prstGeom prst="rect">
            <a:avLst/>
          </a:prstGeom>
          <a:noFill/>
        </p:spPr>
        <p:txBody>
          <a:bodyPr wrap="square" lIns="91440" tIns="45720" rIns="91440" bIns="45720" anchor="t">
            <a:spAutoFit/>
          </a:bodyPr>
          <a:lstStyle/>
          <a:p>
            <a:pPr>
              <a:buFont typeface="+mj-lt"/>
              <a:buAutoNum type="arabicPeriod"/>
            </a:pPr>
            <a:r>
              <a:rPr lang="en-US" b="1" dirty="0">
                <a:solidFill>
                  <a:srgbClr val="7DB552"/>
                </a:solidFill>
                <a:latin typeface="Arial Rounded MT Bold" panose="020F0704030504030204" pitchFamily="34" charset="0"/>
              </a:rPr>
              <a:t>Pollution</a:t>
            </a:r>
            <a:r>
              <a:rPr lang="en-US" dirty="0">
                <a:solidFill>
                  <a:srgbClr val="7DB552"/>
                </a:solidFill>
                <a:latin typeface="Arial Rounded MT Bold" panose="020F0704030504030204" pitchFamily="34" charset="0"/>
              </a:rPr>
              <a:t>: </a:t>
            </a:r>
            <a:r>
              <a:rPr lang="en-US" dirty="0">
                <a:latin typeface="Arial" panose="020B0604020202020204" pitchFamily="34" charset="0"/>
                <a:cs typeface="Arial" panose="020B0604020202020204" pitchFamily="34" charset="0"/>
              </a:rPr>
              <a:t>Litter makes the environment dirty and can release harmful chemicals into the soil and water.</a:t>
            </a:r>
          </a:p>
          <a:p>
            <a:pPr>
              <a:buFont typeface="+mj-lt"/>
              <a:buAutoNum type="arabicPeriod"/>
            </a:pPr>
            <a:endParaRPr lang="en-US" dirty="0">
              <a:latin typeface="Arial" panose="020B0604020202020204" pitchFamily="34" charset="0"/>
              <a:cs typeface="Arial" panose="020B0604020202020204" pitchFamily="34" charset="0"/>
            </a:endParaRPr>
          </a:p>
          <a:p>
            <a:pPr>
              <a:buFont typeface="+mj-lt"/>
              <a:buAutoNum type="arabicPeriod"/>
            </a:pPr>
            <a:r>
              <a:rPr lang="en-US" b="1" dirty="0">
                <a:solidFill>
                  <a:srgbClr val="7DB552"/>
                </a:solidFill>
                <a:latin typeface="Arial Rounded MT Bold"/>
              </a:rPr>
              <a:t>Harm to wildlife</a:t>
            </a:r>
            <a:r>
              <a:rPr lang="en-US" dirty="0">
                <a:solidFill>
                  <a:srgbClr val="7DB552"/>
                </a:solidFill>
                <a:latin typeface="Arial Rounded MT Bold"/>
              </a:rPr>
              <a:t>: </a:t>
            </a:r>
            <a:r>
              <a:rPr lang="en-US" dirty="0">
                <a:latin typeface="Arial"/>
                <a:cs typeface="Arial"/>
              </a:rPr>
              <a:t>Animals can mistake litter for food or get trapped in it, which can seriously hurt them.</a:t>
            </a:r>
          </a:p>
          <a:p>
            <a:pPr>
              <a:buFont typeface="+mj-lt"/>
              <a:buAutoNum type="arabicPeriod"/>
            </a:pPr>
            <a:endParaRPr lang="en-US" dirty="0">
              <a:latin typeface="Arial" panose="020B0604020202020204" pitchFamily="34" charset="0"/>
              <a:cs typeface="Arial" panose="020B0604020202020204" pitchFamily="34" charset="0"/>
            </a:endParaRPr>
          </a:p>
          <a:p>
            <a:pPr>
              <a:buFont typeface="+mj-lt"/>
              <a:buAutoNum type="arabicPeriod"/>
            </a:pPr>
            <a:r>
              <a:rPr lang="en-US" b="1" dirty="0">
                <a:solidFill>
                  <a:srgbClr val="7DB552"/>
                </a:solidFill>
                <a:latin typeface="Arial Rounded MT Bold"/>
              </a:rPr>
              <a:t>Visual and ecological damage</a:t>
            </a:r>
            <a:r>
              <a:rPr lang="en-US" dirty="0">
                <a:solidFill>
                  <a:srgbClr val="7DB552"/>
                </a:solidFill>
                <a:latin typeface="Arial Rounded MT Bold"/>
              </a:rPr>
              <a:t>: </a:t>
            </a:r>
            <a:r>
              <a:rPr lang="en-US" dirty="0">
                <a:latin typeface="Arial"/>
                <a:cs typeface="Arial"/>
              </a:rPr>
              <a:t>Litter makes areas look ugly and untidy, and damages ecosystems.</a:t>
            </a:r>
          </a:p>
          <a:p>
            <a:endParaRPr lang="en-US" sz="19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BCC8EB0-EDAC-3C9A-2DC1-116465E8A66F}"/>
              </a:ext>
            </a:extLst>
          </p:cNvPr>
          <p:cNvSpPr txBox="1"/>
          <p:nvPr/>
        </p:nvSpPr>
        <p:spPr>
          <a:xfrm>
            <a:off x="1021290" y="1021997"/>
            <a:ext cx="4661121" cy="1200329"/>
          </a:xfrm>
          <a:prstGeom prst="rect">
            <a:avLst/>
          </a:prstGeom>
          <a:noFill/>
        </p:spPr>
        <p:txBody>
          <a:bodyPr wrap="square">
            <a:spAutoFit/>
          </a:bodyPr>
          <a:lstStyle/>
          <a:p>
            <a:r>
              <a:rPr lang="en-US" sz="3600" b="1" dirty="0">
                <a:solidFill>
                  <a:srgbClr val="7DB552"/>
                </a:solidFill>
                <a:latin typeface="Arial Rounded MT Bold" panose="020F0704030504030204" pitchFamily="34" charset="0"/>
              </a:rPr>
              <a:t>Littering causes several problems:</a:t>
            </a:r>
          </a:p>
        </p:txBody>
      </p:sp>
      <p:pic>
        <p:nvPicPr>
          <p:cNvPr id="4" name="Picture 3" descr="A cartoon banana with a face&#10;&#10;Description automatically generated">
            <a:extLst>
              <a:ext uri="{FF2B5EF4-FFF2-40B4-BE49-F238E27FC236}">
                <a16:creationId xmlns:a16="http://schemas.microsoft.com/office/drawing/2014/main" id="{8AEABD6F-54A2-5745-4366-A404D7906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2074">
            <a:off x="9726354" y="5320259"/>
            <a:ext cx="1627882" cy="1300487"/>
          </a:xfrm>
          <a:prstGeom prst="rect">
            <a:avLst/>
          </a:prstGeom>
          <a:effectLst>
            <a:outerShdw sx="1000" sy="1000" algn="ctr" rotWithShape="0">
              <a:srgbClr val="000000"/>
            </a:outerShdw>
          </a:effectLst>
        </p:spPr>
      </p:pic>
      <p:pic>
        <p:nvPicPr>
          <p:cNvPr id="6" name="Picture 5" descr="A cartoon of plastic bottles&#10;&#10;Description automatically generated">
            <a:extLst>
              <a:ext uri="{FF2B5EF4-FFF2-40B4-BE49-F238E27FC236}">
                <a16:creationId xmlns:a16="http://schemas.microsoft.com/office/drawing/2014/main" id="{85437B8B-BFEC-F009-DC8B-917FDECAA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9943" y="3065898"/>
            <a:ext cx="1030157" cy="1030157"/>
          </a:xfrm>
          <a:prstGeom prst="rect">
            <a:avLst/>
          </a:prstGeom>
          <a:effectLst>
            <a:outerShdw blurRad="513697" dist="50800" dir="5400000" algn="ctr" rotWithShape="0">
              <a:srgbClr val="000000">
                <a:alpha val="26222"/>
              </a:srgbClr>
            </a:outerShdw>
          </a:effectLst>
        </p:spPr>
      </p:pic>
      <p:pic>
        <p:nvPicPr>
          <p:cNvPr id="7" name="Picture 6" descr="A cartoon of a red cylinder&#10;&#10;Description automatically generated">
            <a:extLst>
              <a:ext uri="{FF2B5EF4-FFF2-40B4-BE49-F238E27FC236}">
                <a16:creationId xmlns:a16="http://schemas.microsoft.com/office/drawing/2014/main" id="{C52DB7BF-80E8-1C75-E348-56FDEA094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4089" y="3907372"/>
            <a:ext cx="937190" cy="1021622"/>
          </a:xfrm>
          <a:prstGeom prst="rect">
            <a:avLst/>
          </a:prstGeom>
          <a:effectLst>
            <a:outerShdw blurRad="513697" dist="50800" dir="5400000" algn="ctr" rotWithShape="0">
              <a:srgbClr val="000000">
                <a:alpha val="26222"/>
              </a:srgbClr>
            </a:outerShdw>
          </a:effectLst>
        </p:spPr>
      </p:pic>
      <p:pic>
        <p:nvPicPr>
          <p:cNvPr id="9" name="Picture 8" descr="A cartoon rabbit with a sausage around its neck&#10;&#10;Description automatically generated">
            <a:extLst>
              <a:ext uri="{FF2B5EF4-FFF2-40B4-BE49-F238E27FC236}">
                <a16:creationId xmlns:a16="http://schemas.microsoft.com/office/drawing/2014/main" id="{AC313123-57B9-CEAA-5A99-94CC4C0ACA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873" y="3870729"/>
            <a:ext cx="2695433" cy="1820504"/>
          </a:xfrm>
          <a:prstGeom prst="rect">
            <a:avLst/>
          </a:prstGeom>
        </p:spPr>
      </p:pic>
    </p:spTree>
    <p:extLst>
      <p:ext uri="{BB962C8B-B14F-4D97-AF65-F5344CB8AC3E}">
        <p14:creationId xmlns:p14="http://schemas.microsoft.com/office/powerpoint/2010/main" val="39885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209 0.00625 C 0.00234 0.00718 0.0069 0.00787 0.01132 0.00903 C 0.01731 0.01065 0.0233 0.01366 0.02929 0.01435 L 0.05638 0.01713 C 0.06784 0.01621 0.07942 0.01736 0.09088 0.01435 C 0.10351 0.01088 0.10481 0.00417 0.11341 -0.00694 C 0.11914 -0.01435 0.12474 -0.01944 0.12981 -0.02824 C 0.13216 -0.0324 0.13372 -0.0375 0.1358 -0.04166 C 0.13919 -0.04815 0.14336 -0.05324 0.14635 -0.06041 C 0.15299 -0.07615 0.14948 -0.06736 0.1569 -0.08703 C 0.15781 -0.08958 0.15898 -0.09213 0.15989 -0.0949 C 0.1608 -0.09861 0.16172 -0.10208 0.16289 -0.10555 C 0.1638 -0.10833 0.16497 -0.11088 0.16588 -0.11365 C 0.16692 -0.11713 0.16797 -0.1206 0.16888 -0.1243 C 0.17005 -0.1294 0.17187 -0.14027 0.17187 -0.14027 C 0.17135 -0.15 0.17226 -0.16041 0.17031 -0.16967 C 0.16953 -0.17384 0.1664 -0.17523 0.16432 -0.17754 C 0.15872 -0.18426 0.15651 -0.18588 0.15091 -0.19097 C 0.14297 -0.18912 0.13893 -0.19074 0.13281 -0.18287 C 0.13112 -0.18078 0.12981 -0.17754 0.12838 -0.175 C 0.12591 -0.1581 0.12539 -0.15926 0.12838 -0.13495 C 0.12903 -0.12963 0.13424 -0.12245 0.1358 -0.11898 C 0.13698 -0.11643 0.13776 -0.11365 0.1388 -0.11088 C 0.14036 -0.1074 0.14192 -0.10393 0.14336 -0.10023 C 0.14843 -0.08773 0.14843 -0.08264 0.15833 -0.07106 C 0.15989 -0.06921 0.16119 -0.0669 0.16289 -0.06574 C 0.16471 -0.06412 0.16692 -0.06435 0.16888 -0.06296 C 0.18307 -0.05347 0.16588 -0.06088 0.18229 -0.05486 C 0.20729 -0.05625 0.23437 -0.05208 0.25885 -0.06574 C 0.26757 -0.0706 0.29804 -0.09375 0.29935 -0.0949 C 0.30638 -0.10115 0.31302 -0.10879 0.32031 -0.11365 C 0.32435 -0.1162 0.32838 -0.11852 0.33229 -0.12152 C 0.34349 -0.13009 0.34023 -0.12986 0.35182 -0.14027 C 0.3595 -0.14699 0.36354 -0.14907 0.37135 -0.1537 C 0.3832 -0.16944 0.37109 -0.15463 0.38489 -0.1669 C 0.39401 -0.175 0.39023 -0.17523 0.39987 -0.18032 C 0.40234 -0.18148 0.40494 -0.18171 0.40729 -0.18287 C 0.41041 -0.18449 0.41328 -0.18657 0.4164 -0.18819 C 0.42161 -0.19097 0.42435 -0.19143 0.42981 -0.19352 C 0.44244 -0.19861 0.42838 -0.19352 0.44479 -0.20162 C 0.44726 -0.20277 0.44987 -0.20347 0.45234 -0.20416 C 0.45833 -0.20625 0.46432 -0.20949 0.47031 -0.20949 L 0.48841 -0.20949 " pathEditMode="relative" ptsTypes="AAAAAAAAAAAAAAAAAAAAAAAAAAAAAAAAAAAAAAAAAAA">
                                      <p:cBhvr>
                                        <p:cTn id="11" dur="2000" fill="hold"/>
                                        <p:tgtEl>
                                          <p:spTgt spid="7"/>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4"/>
                                        </p:tgtEl>
                                        <p:attrNameLst>
                                          <p:attrName>r</p:attrName>
                                        </p:attrNameLst>
                                      </p:cBhvr>
                                    </p:animRot>
                                    <p:animRot by="-240000">
                                      <p:cBhvr>
                                        <p:cTn id="27" dur="200" fill="hold">
                                          <p:stCondLst>
                                            <p:cond delay="200"/>
                                          </p:stCondLst>
                                        </p:cTn>
                                        <p:tgtEl>
                                          <p:spTgt spid="4"/>
                                        </p:tgtEl>
                                        <p:attrNameLst>
                                          <p:attrName>r</p:attrName>
                                        </p:attrNameLst>
                                      </p:cBhvr>
                                    </p:animRot>
                                    <p:animRot by="240000">
                                      <p:cBhvr>
                                        <p:cTn id="28" dur="200" fill="hold">
                                          <p:stCondLst>
                                            <p:cond delay="400"/>
                                          </p:stCondLst>
                                        </p:cTn>
                                        <p:tgtEl>
                                          <p:spTgt spid="4"/>
                                        </p:tgtEl>
                                        <p:attrNameLst>
                                          <p:attrName>r</p:attrName>
                                        </p:attrNameLst>
                                      </p:cBhvr>
                                    </p:animRot>
                                    <p:animRot by="-240000">
                                      <p:cBhvr>
                                        <p:cTn id="29" dur="200" fill="hold">
                                          <p:stCondLst>
                                            <p:cond delay="600"/>
                                          </p:stCondLst>
                                        </p:cTn>
                                        <p:tgtEl>
                                          <p:spTgt spid="4"/>
                                        </p:tgtEl>
                                        <p:attrNameLst>
                                          <p:attrName>r</p:attrName>
                                        </p:attrNameLst>
                                      </p:cBhvr>
                                    </p:animRot>
                                    <p:animRot by="120000">
                                      <p:cBhvr>
                                        <p:cTn id="30" dur="200" fill="hold">
                                          <p:stCondLst>
                                            <p:cond delay="800"/>
                                          </p:stCondLst>
                                        </p:cTn>
                                        <p:tgtEl>
                                          <p:spTgt spid="4"/>
                                        </p:tgtEl>
                                        <p:attrNameLst>
                                          <p:attrName>r</p:attrName>
                                        </p:attrNameLst>
                                      </p:cBhvr>
                                    </p:animRot>
                                  </p:childTnLst>
                                </p:cTn>
                              </p:par>
                              <p:par>
                                <p:cTn id="31" presetID="26"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urtle swimming in the ocean&#10;&#10;Description automatically generated">
            <a:extLst>
              <a:ext uri="{FF2B5EF4-FFF2-40B4-BE49-F238E27FC236}">
                <a16:creationId xmlns:a16="http://schemas.microsoft.com/office/drawing/2014/main" id="{EF8935CE-7155-E697-CD45-C718EA7EE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Callout 12">
            <a:extLst>
              <a:ext uri="{FF2B5EF4-FFF2-40B4-BE49-F238E27FC236}">
                <a16:creationId xmlns:a16="http://schemas.microsoft.com/office/drawing/2014/main" id="{6D195DDC-78C1-2775-3207-36A812AA5501}"/>
              </a:ext>
            </a:extLst>
          </p:cNvPr>
          <p:cNvSpPr/>
          <p:nvPr/>
        </p:nvSpPr>
        <p:spPr>
          <a:xfrm rot="21293357" flipH="1">
            <a:off x="6708731" y="435535"/>
            <a:ext cx="3321534" cy="1895476"/>
          </a:xfrm>
          <a:prstGeom prst="wedgeEllipseCallout">
            <a:avLst/>
          </a:prstGeom>
          <a:solidFill>
            <a:srgbClr val="F1A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9E0EEED7-3484-A559-E3AA-D12F03C04064}"/>
              </a:ext>
            </a:extLst>
          </p:cNvPr>
          <p:cNvSpPr/>
          <p:nvPr/>
        </p:nvSpPr>
        <p:spPr>
          <a:xfrm>
            <a:off x="612731" y="677051"/>
            <a:ext cx="5483269" cy="534326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C5C3B5EF-D8F0-D62E-B1EA-8DC5684673D0}"/>
              </a:ext>
            </a:extLst>
          </p:cNvPr>
          <p:cNvSpPr>
            <a:spLocks noGrp="1"/>
          </p:cNvSpPr>
          <p:nvPr>
            <p:ph idx="1"/>
          </p:nvPr>
        </p:nvSpPr>
        <p:spPr>
          <a:xfrm>
            <a:off x="986660" y="3348683"/>
            <a:ext cx="4932371" cy="2438185"/>
          </a:xfrm>
        </p:spPr>
        <p:txBody>
          <a:bodyPr>
            <a:normAutofit/>
          </a:bodyPr>
          <a:lstStyle/>
          <a:p>
            <a:pPr>
              <a:lnSpc>
                <a:spcPct val="110000"/>
              </a:lnSpc>
            </a:pPr>
            <a:r>
              <a:rPr lang="en-US" sz="2000" dirty="0">
                <a:latin typeface="Arial" panose="020B0604020202020204" pitchFamily="34" charset="0"/>
                <a:cs typeface="Arial" panose="020B0604020202020204" pitchFamily="34" charset="0"/>
              </a:rPr>
              <a:t>Plastic can stay in the environment for </a:t>
            </a:r>
            <a:r>
              <a:rPr lang="en-US" sz="2000" b="1" dirty="0">
                <a:latin typeface="Arial" panose="020B0604020202020204" pitchFamily="34" charset="0"/>
                <a:cs typeface="Arial" panose="020B0604020202020204" pitchFamily="34" charset="0"/>
              </a:rPr>
              <a:t>hundreds of years</a:t>
            </a:r>
            <a:r>
              <a:rPr lang="en-US" sz="2000" dirty="0">
                <a:latin typeface="Arial" panose="020B0604020202020204" pitchFamily="34" charset="0"/>
                <a:cs typeface="Arial" panose="020B0604020202020204" pitchFamily="34" charset="0"/>
              </a:rPr>
              <a:t>, causing long-term harm.</a:t>
            </a:r>
          </a:p>
          <a:p>
            <a:pPr>
              <a:lnSpc>
                <a:spcPct val="110000"/>
              </a:lnSpc>
            </a:pPr>
            <a:r>
              <a:rPr lang="en-US" sz="2000" dirty="0">
                <a:latin typeface="Arial" panose="020B0604020202020204" pitchFamily="34" charset="0"/>
                <a:cs typeface="Arial" panose="020B0604020202020204" pitchFamily="34" charset="0"/>
              </a:rPr>
              <a:t>It breaks into tiny pieces called </a:t>
            </a:r>
            <a:r>
              <a:rPr lang="en-US" sz="2000" b="1" dirty="0">
                <a:latin typeface="Arial" panose="020B0604020202020204" pitchFamily="34" charset="0"/>
                <a:cs typeface="Arial" panose="020B0604020202020204" pitchFamily="34" charset="0"/>
              </a:rPr>
              <a:t>microplastics</a:t>
            </a:r>
            <a:r>
              <a:rPr lang="en-US" sz="2000" dirty="0">
                <a:latin typeface="Arial" panose="020B0604020202020204" pitchFamily="34" charset="0"/>
                <a:cs typeface="Arial" panose="020B0604020202020204" pitchFamily="34" charset="0"/>
              </a:rPr>
              <a:t>, which can end up in the food chain for animals and humans!</a:t>
            </a:r>
          </a:p>
          <a:p>
            <a:pPr marL="0" indent="0">
              <a:buNone/>
            </a:pPr>
            <a:endParaRPr lang="en-GB" dirty="0"/>
          </a:p>
        </p:txBody>
      </p:sp>
      <p:sp>
        <p:nvSpPr>
          <p:cNvPr id="7" name="Title 1">
            <a:extLst>
              <a:ext uri="{FF2B5EF4-FFF2-40B4-BE49-F238E27FC236}">
                <a16:creationId xmlns:a16="http://schemas.microsoft.com/office/drawing/2014/main" id="{B2136CA8-DB48-1D0D-0C12-0E3EAA29FFCA}"/>
              </a:ext>
            </a:extLst>
          </p:cNvPr>
          <p:cNvSpPr>
            <a:spLocks noGrp="1"/>
          </p:cNvSpPr>
          <p:nvPr>
            <p:ph type="title"/>
          </p:nvPr>
        </p:nvSpPr>
        <p:spPr>
          <a:xfrm>
            <a:off x="892961" y="1088485"/>
            <a:ext cx="4669639" cy="589576"/>
          </a:xfrm>
          <a:effectLst>
            <a:outerShdw sx="1000" sy="1000" algn="ctr" rotWithShape="0">
              <a:srgbClr val="000000"/>
            </a:outerShdw>
          </a:effectLst>
        </p:spPr>
        <p:txBody>
          <a:bodyPr>
            <a:normAutofit fontScale="90000"/>
          </a:bodyPr>
          <a:lstStyle/>
          <a:p>
            <a:pPr algn="ctr"/>
            <a:r>
              <a:rPr lang="en-GB" b="1" dirty="0">
                <a:solidFill>
                  <a:srgbClr val="00B0F0"/>
                </a:solidFill>
                <a:latin typeface="Arial Rounded MT Bold"/>
              </a:rPr>
              <a:t>Persistent waste </a:t>
            </a:r>
          </a:p>
        </p:txBody>
      </p:sp>
      <p:sp>
        <p:nvSpPr>
          <p:cNvPr id="8" name="Title 1">
            <a:extLst>
              <a:ext uri="{FF2B5EF4-FFF2-40B4-BE49-F238E27FC236}">
                <a16:creationId xmlns:a16="http://schemas.microsoft.com/office/drawing/2014/main" id="{D8560222-BE81-1B30-028E-A54D324E3FAF}"/>
              </a:ext>
            </a:extLst>
          </p:cNvPr>
          <p:cNvSpPr txBox="1">
            <a:spLocks/>
          </p:cNvSpPr>
          <p:nvPr/>
        </p:nvSpPr>
        <p:spPr>
          <a:xfrm>
            <a:off x="986660" y="1759877"/>
            <a:ext cx="4851038" cy="1588806"/>
          </a:xfrm>
          <a:prstGeom prst="rect">
            <a:avLst/>
          </a:prstGeom>
          <a:effectLst>
            <a:outerShdw sx="1000" sy="1000" algn="ctr" rotWithShape="0">
              <a:srgbClr val="000000"/>
            </a:outerShdw>
          </a:effec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3500" dirty="0">
                <a:latin typeface="Arial Rounded MT Bold" panose="020F0704030504030204" pitchFamily="34" charset="0"/>
              </a:rPr>
              <a:t>Some types of waste, like </a:t>
            </a:r>
            <a:r>
              <a:rPr lang="en-US" sz="3500" b="1" dirty="0">
                <a:latin typeface="Arial Rounded MT Bold" panose="020F0704030504030204" pitchFamily="34" charset="0"/>
              </a:rPr>
              <a:t>plastic</a:t>
            </a:r>
            <a:r>
              <a:rPr lang="en-US" sz="3500" dirty="0">
                <a:latin typeface="Arial Rounded MT Bold" panose="020F0704030504030204" pitchFamily="34" charset="0"/>
              </a:rPr>
              <a:t>, are called </a:t>
            </a:r>
            <a:r>
              <a:rPr lang="en-US" sz="3500" b="1" dirty="0">
                <a:latin typeface="Arial Rounded MT Bold" panose="020F0704030504030204" pitchFamily="34" charset="0"/>
              </a:rPr>
              <a:t>persistent waste</a:t>
            </a:r>
            <a:r>
              <a:rPr lang="en-US" sz="3500" dirty="0">
                <a:latin typeface="Arial Rounded MT Bold" panose="020F0704030504030204" pitchFamily="34" charset="0"/>
              </a:rPr>
              <a:t> because they don’t break down easily in nature.</a:t>
            </a:r>
          </a:p>
          <a:p>
            <a:endParaRPr lang="en-GB" sz="3600" dirty="0">
              <a:latin typeface="Arial Rounded MT Bold" panose="020F0704030504030204" pitchFamily="34" charset="77"/>
            </a:endParaRPr>
          </a:p>
        </p:txBody>
      </p:sp>
      <p:sp>
        <p:nvSpPr>
          <p:cNvPr id="11" name="Title 1">
            <a:extLst>
              <a:ext uri="{FF2B5EF4-FFF2-40B4-BE49-F238E27FC236}">
                <a16:creationId xmlns:a16="http://schemas.microsoft.com/office/drawing/2014/main" id="{0BC8FDDD-6A3D-D8DA-D8D3-AF2A79C394AB}"/>
              </a:ext>
            </a:extLst>
          </p:cNvPr>
          <p:cNvSpPr txBox="1">
            <a:spLocks/>
          </p:cNvSpPr>
          <p:nvPr/>
        </p:nvSpPr>
        <p:spPr>
          <a:xfrm>
            <a:off x="6822249" y="594447"/>
            <a:ext cx="3094498" cy="1588806"/>
          </a:xfrm>
          <a:prstGeom prst="rect">
            <a:avLst/>
          </a:prstGeom>
          <a:effectLst>
            <a:outerShdw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1800" dirty="0">
                <a:solidFill>
                  <a:schemeClr val="bg1"/>
                </a:solidFill>
                <a:latin typeface="Arial Rounded MT Bold" panose="020F0704030504030204" pitchFamily="34" charset="77"/>
              </a:rPr>
              <a:t>By 2050 there could be more plastic than fish in the world’s oceans!</a:t>
            </a:r>
            <a:endParaRPr lang="en-GB" sz="1600" dirty="0">
              <a:solidFill>
                <a:schemeClr val="bg1"/>
              </a:solidFill>
              <a:latin typeface="Arial Rounded MT Bold" panose="020F0704030504030204" pitchFamily="34" charset="77"/>
            </a:endParaRPr>
          </a:p>
        </p:txBody>
      </p:sp>
    </p:spTree>
    <p:extLst>
      <p:ext uri="{BB962C8B-B14F-4D97-AF65-F5344CB8AC3E}">
        <p14:creationId xmlns:p14="http://schemas.microsoft.com/office/powerpoint/2010/main" val="196210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build="p"/>
      <p:bldP spid="7"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83F6DD-A076-F4E9-1BFB-189D1BBAA03E}"/>
              </a:ext>
            </a:extLst>
          </p:cNvPr>
          <p:cNvPicPr>
            <a:picLocks noChangeAspect="1"/>
          </p:cNvPicPr>
          <p:nvPr/>
        </p:nvPicPr>
        <p:blipFill>
          <a:blip r:embed="rId2">
            <a:extLst>
              <a:ext uri="{28A0092B-C50C-407E-A947-70E740481C1C}">
                <a14:useLocalDpi xmlns:a14="http://schemas.microsoft.com/office/drawing/2010/main" val="0"/>
              </a:ext>
            </a:extLst>
          </a:blip>
          <a:srcRect l="27705" t="1" r="4320" b="32024"/>
          <a:stretch/>
        </p:blipFill>
        <p:spPr>
          <a:xfrm>
            <a:off x="1" y="0"/>
            <a:ext cx="12192000" cy="6858000"/>
          </a:xfrm>
          <a:prstGeom prst="rect">
            <a:avLst/>
          </a:prstGeom>
        </p:spPr>
      </p:pic>
      <p:sp>
        <p:nvSpPr>
          <p:cNvPr id="6" name="Rounded Rectangle 5">
            <a:extLst>
              <a:ext uri="{FF2B5EF4-FFF2-40B4-BE49-F238E27FC236}">
                <a16:creationId xmlns:a16="http://schemas.microsoft.com/office/drawing/2014/main" id="{B43ABBBD-1534-F321-1445-57E11E3FE6DD}"/>
              </a:ext>
            </a:extLst>
          </p:cNvPr>
          <p:cNvSpPr/>
          <p:nvPr/>
        </p:nvSpPr>
        <p:spPr>
          <a:xfrm>
            <a:off x="0" y="0"/>
            <a:ext cx="12192000" cy="6858000"/>
          </a:xfrm>
          <a:prstGeom prst="roundRect">
            <a:avLst>
              <a:gd name="adj" fmla="val 0"/>
            </a:avLst>
          </a:prstGeom>
          <a:solidFill>
            <a:srgbClr val="7DB552">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2D43F867-7B74-7816-9F35-0AB108F1EAE4}"/>
              </a:ext>
            </a:extLst>
          </p:cNvPr>
          <p:cNvSpPr/>
          <p:nvPr/>
        </p:nvSpPr>
        <p:spPr>
          <a:xfrm>
            <a:off x="723020" y="4693485"/>
            <a:ext cx="8992480" cy="8509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63FA510-C335-C841-B715-31DE1D63CF53}"/>
              </a:ext>
            </a:extLst>
          </p:cNvPr>
          <p:cNvSpPr txBox="1"/>
          <p:nvPr/>
        </p:nvSpPr>
        <p:spPr>
          <a:xfrm>
            <a:off x="723021" y="616076"/>
            <a:ext cx="10550346" cy="1446550"/>
          </a:xfrm>
          <a:prstGeom prst="rect">
            <a:avLst/>
          </a:prstGeom>
          <a:noFill/>
        </p:spPr>
        <p:txBody>
          <a:bodyPr wrap="square">
            <a:spAutoFit/>
          </a:bodyPr>
          <a:lstStyle/>
          <a:p>
            <a:r>
              <a:rPr lang="en-GB" sz="4400" b="1" i="0" dirty="0">
                <a:solidFill>
                  <a:schemeClr val="bg1"/>
                </a:solidFill>
                <a:effectLst/>
                <a:latin typeface="Arial Rounded MT Bold" panose="020F0704030504030204" pitchFamily="34" charset="77"/>
                <a:cs typeface="Arial" panose="020B0604020202020204" pitchFamily="34" charset="0"/>
              </a:rPr>
              <a:t>4,500 billion cigarette butts reach the moon and back 117 times</a:t>
            </a:r>
          </a:p>
        </p:txBody>
      </p:sp>
      <p:sp>
        <p:nvSpPr>
          <p:cNvPr id="8" name="TextBox 7">
            <a:extLst>
              <a:ext uri="{FF2B5EF4-FFF2-40B4-BE49-F238E27FC236}">
                <a16:creationId xmlns:a16="http://schemas.microsoft.com/office/drawing/2014/main" id="{B1849FA5-29FB-4350-85D8-958AEBC8B02E}"/>
              </a:ext>
            </a:extLst>
          </p:cNvPr>
          <p:cNvSpPr txBox="1"/>
          <p:nvPr/>
        </p:nvSpPr>
        <p:spPr>
          <a:xfrm>
            <a:off x="9020908" y="6230201"/>
            <a:ext cx="6098344" cy="307777"/>
          </a:xfrm>
          <a:prstGeom prst="rect">
            <a:avLst/>
          </a:prstGeom>
          <a:noFill/>
        </p:spPr>
        <p:txBody>
          <a:bodyPr wrap="square">
            <a:spAutoFit/>
          </a:bodyPr>
          <a:lstStyle/>
          <a:p>
            <a:r>
              <a:rPr lang="en-US" sz="1400" dirty="0">
                <a:solidFill>
                  <a:schemeClr val="bg1"/>
                </a:solidFill>
              </a:rPr>
              <a:t>Source: </a:t>
            </a:r>
            <a:r>
              <a:rPr lang="en-US" sz="1400" dirty="0" err="1">
                <a:solidFill>
                  <a:schemeClr val="bg1"/>
                </a:solidFill>
              </a:rPr>
              <a:t>worldschildrensprize.org</a:t>
            </a:r>
            <a:r>
              <a:rPr lang="en-US" sz="1400" dirty="0">
                <a:solidFill>
                  <a:schemeClr val="bg1"/>
                </a:solidFill>
              </a:rPr>
              <a:t>/</a:t>
            </a:r>
          </a:p>
        </p:txBody>
      </p:sp>
      <p:sp>
        <p:nvSpPr>
          <p:cNvPr id="4" name="TextBox 3">
            <a:extLst>
              <a:ext uri="{FF2B5EF4-FFF2-40B4-BE49-F238E27FC236}">
                <a16:creationId xmlns:a16="http://schemas.microsoft.com/office/drawing/2014/main" id="{4B4637A7-AD6A-3645-EACD-C3094D0497C6}"/>
              </a:ext>
            </a:extLst>
          </p:cNvPr>
          <p:cNvSpPr txBox="1"/>
          <p:nvPr/>
        </p:nvSpPr>
        <p:spPr>
          <a:xfrm>
            <a:off x="2053344" y="4924305"/>
            <a:ext cx="8385175" cy="415498"/>
          </a:xfrm>
          <a:prstGeom prst="rect">
            <a:avLst/>
          </a:prstGeom>
          <a:noFill/>
        </p:spPr>
        <p:txBody>
          <a:bodyPr wrap="square">
            <a:spAutoFit/>
          </a:bodyPr>
          <a:lstStyle/>
          <a:p>
            <a:r>
              <a:rPr lang="en-GB" sz="2100" b="1" i="0" dirty="0">
                <a:solidFill>
                  <a:srgbClr val="7DB552"/>
                </a:solidFill>
                <a:effectLst/>
                <a:latin typeface="Arial" panose="020B0604020202020204" pitchFamily="34" charset="0"/>
                <a:cs typeface="Arial" panose="020B0604020202020204" pitchFamily="34" charset="0"/>
              </a:rPr>
              <a:t>Let’s guess how long some items take to decompose*…</a:t>
            </a:r>
            <a:endParaRPr lang="en-US" sz="2100" b="1" dirty="0">
              <a:solidFill>
                <a:srgbClr val="7DB55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B5076A6-0B5A-373F-6A64-2D85315DDB74}"/>
              </a:ext>
            </a:extLst>
          </p:cNvPr>
          <p:cNvSpPr txBox="1"/>
          <p:nvPr/>
        </p:nvSpPr>
        <p:spPr>
          <a:xfrm>
            <a:off x="2050823" y="5722219"/>
            <a:ext cx="8385175" cy="307777"/>
          </a:xfrm>
          <a:prstGeom prst="rect">
            <a:avLst/>
          </a:prstGeom>
          <a:noFill/>
        </p:spPr>
        <p:txBody>
          <a:bodyPr wrap="square">
            <a:spAutoFit/>
          </a:bodyPr>
          <a:lstStyle/>
          <a:p>
            <a:r>
              <a:rPr lang="en-GB" sz="1400" b="1" i="0" dirty="0">
                <a:solidFill>
                  <a:schemeClr val="bg1"/>
                </a:solidFill>
                <a:effectLst/>
                <a:latin typeface="Arial" panose="020B0604020202020204" pitchFamily="34" charset="0"/>
                <a:cs typeface="Arial" panose="020B0604020202020204" pitchFamily="34" charset="0"/>
              </a:rPr>
              <a:t>*</a:t>
            </a:r>
            <a:r>
              <a:rPr lang="en-GB" sz="1400" b="1" i="0">
                <a:solidFill>
                  <a:schemeClr val="bg1"/>
                </a:solidFill>
                <a:effectLst/>
                <a:latin typeface="Arial" panose="020B0604020202020204" pitchFamily="34" charset="0"/>
                <a:cs typeface="Arial" panose="020B0604020202020204" pitchFamily="34" charset="0"/>
              </a:rPr>
              <a:t>Worksheet available</a:t>
            </a:r>
            <a:endParaRPr lang="en-US" sz="14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58734D4-F30D-4C0E-2282-183D76ABE1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3448" y="4803391"/>
            <a:ext cx="1002389" cy="1418508"/>
          </a:xfrm>
          <a:prstGeom prst="rect">
            <a:avLst/>
          </a:prstGeom>
          <a:effectLst>
            <a:outerShdw blurRad="235652" dist="50800" dir="5400000" algn="ctr" rotWithShape="0">
              <a:srgbClr val="000000">
                <a:alpha val="29115"/>
              </a:srgbClr>
            </a:outerShdw>
          </a:effectLst>
        </p:spPr>
      </p:pic>
      <p:sp>
        <p:nvSpPr>
          <p:cNvPr id="13" name="TextBox 12">
            <a:extLst>
              <a:ext uri="{FF2B5EF4-FFF2-40B4-BE49-F238E27FC236}">
                <a16:creationId xmlns:a16="http://schemas.microsoft.com/office/drawing/2014/main" id="{D0BE1C2E-4CFB-DEF7-0048-9E8C2B0C298E}"/>
              </a:ext>
            </a:extLst>
          </p:cNvPr>
          <p:cNvSpPr txBox="1"/>
          <p:nvPr/>
        </p:nvSpPr>
        <p:spPr>
          <a:xfrm>
            <a:off x="783702" y="2305506"/>
            <a:ext cx="9274698" cy="2123658"/>
          </a:xfrm>
          <a:prstGeom prst="rect">
            <a:avLst/>
          </a:prstGeom>
          <a:noFill/>
        </p:spPr>
        <p:txBody>
          <a:bodyPr wrap="square" lIns="91440" tIns="45720" rIns="91440" bIns="45720" anchor="t">
            <a:spAutoFit/>
          </a:bodyPr>
          <a:lstStyle/>
          <a:p>
            <a:r>
              <a:rPr lang="en-GB" sz="2200" b="0" i="0" dirty="0">
                <a:solidFill>
                  <a:schemeClr val="bg1"/>
                </a:solidFill>
                <a:effectLst/>
                <a:latin typeface="Arial"/>
                <a:cs typeface="Arial"/>
              </a:rPr>
              <a:t>In the whole world, around 4,500 billion cigarette butts are </a:t>
            </a:r>
            <a:r>
              <a:rPr lang="en-GB" sz="2200" dirty="0">
                <a:solidFill>
                  <a:schemeClr val="bg1"/>
                </a:solidFill>
                <a:latin typeface="Arial"/>
                <a:cs typeface="Arial"/>
              </a:rPr>
              <a:t>thrown </a:t>
            </a:r>
            <a:r>
              <a:rPr lang="en-GB" sz="2200" b="0" i="0" dirty="0">
                <a:solidFill>
                  <a:schemeClr val="bg1"/>
                </a:solidFill>
                <a:effectLst/>
                <a:latin typeface="Arial"/>
                <a:cs typeface="Arial"/>
              </a:rPr>
              <a:t>on the ground every year</a:t>
            </a:r>
            <a:r>
              <a:rPr lang="en-GB" sz="2200" dirty="0">
                <a:solidFill>
                  <a:schemeClr val="bg1"/>
                </a:solidFill>
                <a:latin typeface="Arial"/>
                <a:cs typeface="Arial"/>
              </a:rPr>
              <a:t>.</a:t>
            </a:r>
            <a:endParaRPr lang="en-GB" sz="2200" b="0" i="0" dirty="0">
              <a:solidFill>
                <a:schemeClr val="bg1"/>
              </a:solidFill>
              <a:effectLst/>
              <a:latin typeface="Arial" panose="020B0604020202020204" pitchFamily="34" charset="0"/>
              <a:cs typeface="Arial" panose="020B0604020202020204" pitchFamily="34" charset="0"/>
            </a:endParaRPr>
          </a:p>
          <a:p>
            <a:endParaRPr lang="en-GB" sz="2200" b="0" i="0" dirty="0">
              <a:solidFill>
                <a:schemeClr val="bg1"/>
              </a:solidFill>
              <a:effectLst/>
              <a:latin typeface="Arial" panose="020B0604020202020204" pitchFamily="34" charset="0"/>
              <a:cs typeface="Arial" panose="020B0604020202020204" pitchFamily="34" charset="0"/>
            </a:endParaRPr>
          </a:p>
          <a:p>
            <a:r>
              <a:rPr lang="en-GB" sz="2200" b="0" i="0" dirty="0">
                <a:solidFill>
                  <a:schemeClr val="bg1"/>
                </a:solidFill>
                <a:effectLst/>
                <a:latin typeface="Arial"/>
                <a:cs typeface="Arial"/>
              </a:rPr>
              <a:t>If you line up all these cigarette butts, the line would be 90,000,000 kilometres long. That’s as far as travelling to and from the moon 117 times</a:t>
            </a:r>
            <a:r>
              <a:rPr lang="en-GB" sz="2200" dirty="0">
                <a:solidFill>
                  <a:schemeClr val="bg1"/>
                </a:solidFill>
                <a:latin typeface="Arial"/>
                <a:cs typeface="Arial"/>
              </a:rPr>
              <a:t>!</a:t>
            </a:r>
            <a:endParaRPr lang="en-GB" sz="2200" b="0" i="0" dirty="0">
              <a:solidFill>
                <a:schemeClr val="bg1"/>
              </a:solidFill>
              <a:effectLst/>
              <a:latin typeface="Arial"/>
              <a:cs typeface="Arial"/>
            </a:endParaRPr>
          </a:p>
        </p:txBody>
      </p:sp>
      <p:pic>
        <p:nvPicPr>
          <p:cNvPr id="12" name="Picture 11" descr="A cartoon of a white object with a sad face&#10;&#10;Description automatically generated">
            <a:extLst>
              <a:ext uri="{FF2B5EF4-FFF2-40B4-BE49-F238E27FC236}">
                <a16:creationId xmlns:a16="http://schemas.microsoft.com/office/drawing/2014/main" id="{0FD45737-192E-02B4-E286-A6B274930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927" y="726301"/>
            <a:ext cx="2053695" cy="6070034"/>
          </a:xfrm>
          <a:prstGeom prst="rect">
            <a:avLst/>
          </a:prstGeom>
        </p:spPr>
      </p:pic>
    </p:spTree>
    <p:extLst>
      <p:ext uri="{BB962C8B-B14F-4D97-AF65-F5344CB8AC3E}">
        <p14:creationId xmlns:p14="http://schemas.microsoft.com/office/powerpoint/2010/main" val="306274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par>
                                <p:cTn id="31" presetID="9"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2C2-FCD3-3D7B-D1C5-71BE9BAD8E3D}"/>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AEA1DC8F-72A0-7122-3DDD-4BD5C828B62D}"/>
              </a:ext>
            </a:extLst>
          </p:cNvPr>
          <p:cNvSpPr/>
          <p:nvPr/>
        </p:nvSpPr>
        <p:spPr>
          <a:xfrm>
            <a:off x="0" y="-12971"/>
            <a:ext cx="12192000" cy="1333771"/>
          </a:xfrm>
          <a:prstGeom prst="rect">
            <a:avLst/>
          </a:prstGeom>
          <a:solidFill>
            <a:srgbClr val="7DB552"/>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E4ED6AEF-43AC-3909-4A5E-FD09D8EBA805}"/>
              </a:ext>
            </a:extLst>
          </p:cNvPr>
          <p:cNvSpPr>
            <a:spLocks noGrp="1"/>
          </p:cNvSpPr>
          <p:nvPr>
            <p:ph type="title"/>
          </p:nvPr>
        </p:nvSpPr>
        <p:spPr>
          <a:xfrm>
            <a:off x="406758" y="183076"/>
            <a:ext cx="7949842" cy="980047"/>
          </a:xfrm>
        </p:spPr>
        <p:txBody>
          <a:bodyPr>
            <a:noAutofit/>
          </a:bodyPr>
          <a:lstStyle/>
          <a:p>
            <a:pPr>
              <a:lnSpc>
                <a:spcPct val="100000"/>
              </a:lnSpc>
            </a:pPr>
            <a:r>
              <a:rPr lang="en-GB" sz="3600" b="1" dirty="0">
                <a:solidFill>
                  <a:schemeClr val="bg1"/>
                </a:solidFill>
                <a:latin typeface="Arial Rounded MT Bold"/>
              </a:rPr>
              <a:t>Guess the decomposition times</a:t>
            </a:r>
            <a:endParaRPr lang="en-GB" sz="3600" b="1" dirty="0">
              <a:solidFill>
                <a:schemeClr val="bg1"/>
              </a:solidFill>
              <a:latin typeface="Arial Rounded MT Bold" panose="020F0704030504030204" pitchFamily="34" charset="0"/>
            </a:endParaRPr>
          </a:p>
        </p:txBody>
      </p:sp>
      <p:sp>
        <p:nvSpPr>
          <p:cNvPr id="30" name="Title 1">
            <a:extLst>
              <a:ext uri="{FF2B5EF4-FFF2-40B4-BE49-F238E27FC236}">
                <a16:creationId xmlns:a16="http://schemas.microsoft.com/office/drawing/2014/main" id="{E3BD9757-CBCB-8101-7FB3-3A1BE873BD76}"/>
              </a:ext>
            </a:extLst>
          </p:cNvPr>
          <p:cNvSpPr txBox="1">
            <a:spLocks/>
          </p:cNvSpPr>
          <p:nvPr/>
        </p:nvSpPr>
        <p:spPr>
          <a:xfrm>
            <a:off x="4945856" y="1917914"/>
            <a:ext cx="2300287"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a:rPr>
              <a:t>Cigarette butt</a:t>
            </a:r>
            <a:endParaRPr lang="en-GB" sz="1200" b="1" dirty="0">
              <a:solidFill>
                <a:schemeClr val="tx1">
                  <a:lumMod val="95000"/>
                  <a:lumOff val="5000"/>
                </a:schemeClr>
              </a:solidFill>
              <a:latin typeface="Arial Rounded MT Bold" panose="020F0704030504030204" pitchFamily="34" charset="0"/>
            </a:endParaRPr>
          </a:p>
        </p:txBody>
      </p:sp>
      <p:sp>
        <p:nvSpPr>
          <p:cNvPr id="39" name="Title 1">
            <a:extLst>
              <a:ext uri="{FF2B5EF4-FFF2-40B4-BE49-F238E27FC236}">
                <a16:creationId xmlns:a16="http://schemas.microsoft.com/office/drawing/2014/main" id="{47F83F05-1BB5-4453-6889-59FA7A669434}"/>
              </a:ext>
            </a:extLst>
          </p:cNvPr>
          <p:cNvSpPr txBox="1">
            <a:spLocks/>
          </p:cNvSpPr>
          <p:nvPr/>
        </p:nvSpPr>
        <p:spPr>
          <a:xfrm>
            <a:off x="5013489" y="2272159"/>
            <a:ext cx="2485690"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b="1" dirty="0">
                <a:solidFill>
                  <a:srgbClr val="7DB552"/>
                </a:solidFill>
                <a:latin typeface="Arial Rounded MT Bold" panose="020F0704030504030204" pitchFamily="34" charset="77"/>
                <a:cs typeface="Arial" panose="020B0604020202020204" pitchFamily="34" charset="0"/>
              </a:rPr>
              <a:t>2 - 10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2" name="Title 1">
            <a:extLst>
              <a:ext uri="{FF2B5EF4-FFF2-40B4-BE49-F238E27FC236}">
                <a16:creationId xmlns:a16="http://schemas.microsoft.com/office/drawing/2014/main" id="{9A0EF211-39AB-F7E5-0A71-DB57987C22D5}"/>
              </a:ext>
            </a:extLst>
          </p:cNvPr>
          <p:cNvSpPr txBox="1">
            <a:spLocks/>
          </p:cNvSpPr>
          <p:nvPr/>
        </p:nvSpPr>
        <p:spPr>
          <a:xfrm>
            <a:off x="5448633" y="3510113"/>
            <a:ext cx="6014700" cy="200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dirty="0">
                <a:latin typeface="Arial Rounded MT Bold" panose="020F0704030504030204" pitchFamily="34" charset="77"/>
              </a:rPr>
              <a:t>A cigarette butt takes anywhere from 2 to 10 years to decompose, depending on environmental conditions. </a:t>
            </a:r>
          </a:p>
          <a:p>
            <a:pPr>
              <a:lnSpc>
                <a:spcPct val="100000"/>
              </a:lnSpc>
            </a:pPr>
            <a:endParaRPr lang="en-GB" sz="2400" dirty="0">
              <a:latin typeface="Arial Rounded MT Bold" panose="020F0704030504030204" pitchFamily="34" charset="77"/>
            </a:endParaRPr>
          </a:p>
          <a:p>
            <a:pPr>
              <a:lnSpc>
                <a:spcPct val="100000"/>
              </a:lnSpc>
            </a:pPr>
            <a:r>
              <a:rPr lang="en-GB" sz="2400" dirty="0">
                <a:solidFill>
                  <a:srgbClr val="7DB552"/>
                </a:solidFill>
                <a:latin typeface="Arial Rounded MT Bold" panose="020F0704030504030204" pitchFamily="34" charset="77"/>
              </a:rPr>
              <a:t>The filter is made of cellulose acetate, a form of plastic that breaks down very slowly and leaches toxic chemicals into the environment. </a:t>
            </a:r>
            <a:endParaRPr lang="en-GB" sz="11500" b="1" dirty="0">
              <a:solidFill>
                <a:srgbClr val="7DB552"/>
              </a:solidFill>
              <a:latin typeface="Arial Rounded MT Bold" panose="020F0704030504030204" pitchFamily="34" charset="77"/>
              <a:cs typeface="Arial" panose="020B0604020202020204" pitchFamily="34" charset="0"/>
            </a:endParaRPr>
          </a:p>
        </p:txBody>
      </p:sp>
      <p:pic>
        <p:nvPicPr>
          <p:cNvPr id="5" name="Picture 4" descr="A cartoon of a white object with a sad face&#10;&#10;Description automatically generated">
            <a:extLst>
              <a:ext uri="{FF2B5EF4-FFF2-40B4-BE49-F238E27FC236}">
                <a16:creationId xmlns:a16="http://schemas.microsoft.com/office/drawing/2014/main" id="{3B523DDD-6C86-D67F-D3A2-5C1517A9D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622" y="1053736"/>
            <a:ext cx="1988707" cy="5877953"/>
          </a:xfrm>
          <a:prstGeom prst="rect">
            <a:avLst/>
          </a:prstGeom>
        </p:spPr>
      </p:pic>
    </p:spTree>
    <p:extLst>
      <p:ext uri="{BB962C8B-B14F-4D97-AF65-F5344CB8AC3E}">
        <p14:creationId xmlns:p14="http://schemas.microsoft.com/office/powerpoint/2010/main" val="53036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6180D-4C82-D466-BDCF-6222700A0F78}"/>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169C73B7-9DAD-CC12-8CE3-92FD04AA2F89}"/>
              </a:ext>
            </a:extLst>
          </p:cNvPr>
          <p:cNvSpPr/>
          <p:nvPr/>
        </p:nvSpPr>
        <p:spPr>
          <a:xfrm>
            <a:off x="0" y="-12971"/>
            <a:ext cx="12192000" cy="1333771"/>
          </a:xfrm>
          <a:prstGeom prst="rect">
            <a:avLst/>
          </a:prstGeom>
          <a:solidFill>
            <a:srgbClr val="7DB552"/>
          </a:solidFill>
          <a:ln>
            <a:noFill/>
          </a:ln>
          <a:effectLst>
            <a:outerShdw sx="1000" sy="1000" algn="ctr" rotWithShape="0">
              <a:srgbClr val="40B8FE"/>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itle 1">
            <a:extLst>
              <a:ext uri="{FF2B5EF4-FFF2-40B4-BE49-F238E27FC236}">
                <a16:creationId xmlns:a16="http://schemas.microsoft.com/office/drawing/2014/main" id="{A1DDAC09-B9CA-BD42-A567-343389D63F90}"/>
              </a:ext>
            </a:extLst>
          </p:cNvPr>
          <p:cNvSpPr txBox="1">
            <a:spLocks/>
          </p:cNvSpPr>
          <p:nvPr/>
        </p:nvSpPr>
        <p:spPr>
          <a:xfrm>
            <a:off x="5106191" y="2197123"/>
            <a:ext cx="2300287"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200" b="1" dirty="0">
                <a:solidFill>
                  <a:schemeClr val="tx1">
                    <a:lumMod val="95000"/>
                    <a:lumOff val="5000"/>
                  </a:schemeClr>
                </a:solidFill>
                <a:latin typeface="Arial Rounded MT Bold"/>
              </a:rPr>
              <a:t>Leaves and twigs</a:t>
            </a:r>
            <a:endParaRPr lang="en-GB" sz="1200" b="1" dirty="0">
              <a:solidFill>
                <a:schemeClr val="tx1">
                  <a:lumMod val="95000"/>
                  <a:lumOff val="5000"/>
                </a:schemeClr>
              </a:solidFill>
              <a:latin typeface="Arial Rounded MT Bold" panose="020F0704030504030204" pitchFamily="34" charset="0"/>
            </a:endParaRPr>
          </a:p>
        </p:txBody>
      </p:sp>
      <p:sp>
        <p:nvSpPr>
          <p:cNvPr id="39" name="Title 1">
            <a:extLst>
              <a:ext uri="{FF2B5EF4-FFF2-40B4-BE49-F238E27FC236}">
                <a16:creationId xmlns:a16="http://schemas.microsoft.com/office/drawing/2014/main" id="{9CCF9F37-BC0E-64F0-4F17-D90E7EAF3023}"/>
              </a:ext>
            </a:extLst>
          </p:cNvPr>
          <p:cNvSpPr txBox="1">
            <a:spLocks/>
          </p:cNvSpPr>
          <p:nvPr/>
        </p:nvSpPr>
        <p:spPr>
          <a:xfrm>
            <a:off x="5477825" y="2551368"/>
            <a:ext cx="2485690" cy="640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dirty="0">
                <a:solidFill>
                  <a:srgbClr val="7DB552"/>
                </a:solidFill>
                <a:latin typeface="Arial Rounded MT Bold" panose="020F0704030504030204" pitchFamily="34" charset="77"/>
                <a:cs typeface="Arial" panose="020B0604020202020204" pitchFamily="34" charset="0"/>
              </a:rPr>
              <a:t>6 months - 3 years</a:t>
            </a:r>
            <a:endParaRPr lang="en-GB" sz="4800" b="1" dirty="0">
              <a:solidFill>
                <a:srgbClr val="7DB552"/>
              </a:solidFill>
              <a:latin typeface="Arial Rounded MT Bold" panose="020F0704030504030204" pitchFamily="34" charset="77"/>
              <a:cs typeface="Arial" panose="020B0604020202020204" pitchFamily="34" charset="0"/>
            </a:endParaRPr>
          </a:p>
        </p:txBody>
      </p:sp>
      <p:sp>
        <p:nvSpPr>
          <p:cNvPr id="2" name="Title 1">
            <a:extLst>
              <a:ext uri="{FF2B5EF4-FFF2-40B4-BE49-F238E27FC236}">
                <a16:creationId xmlns:a16="http://schemas.microsoft.com/office/drawing/2014/main" id="{C79F18FF-F0ED-BF10-29FD-9BE23C7FC517}"/>
              </a:ext>
            </a:extLst>
          </p:cNvPr>
          <p:cNvSpPr txBox="1">
            <a:spLocks/>
          </p:cNvSpPr>
          <p:nvPr/>
        </p:nvSpPr>
        <p:spPr>
          <a:xfrm>
            <a:off x="5448633" y="3510113"/>
            <a:ext cx="6014700" cy="200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dirty="0">
                <a:latin typeface="Arial Rounded MT Bold" panose="020F0704030504030204" pitchFamily="34" charset="77"/>
              </a:rPr>
              <a:t>In a </a:t>
            </a:r>
            <a:r>
              <a:rPr lang="en-GB" sz="2400" b="1" dirty="0">
                <a:solidFill>
                  <a:srgbClr val="7DB552"/>
                </a:solidFill>
                <a:latin typeface="Arial Rounded MT Bold" panose="020F0704030504030204" pitchFamily="34" charset="77"/>
              </a:rPr>
              <a:t>compost pile</a:t>
            </a:r>
            <a:r>
              <a:rPr lang="en-GB" sz="2400" dirty="0">
                <a:latin typeface="Arial Rounded MT Bold" panose="020F0704030504030204" pitchFamily="34" charset="77"/>
              </a:rPr>
              <a:t>, leaves and small twigs can decompose much faster (weeks to months) compared to being left in a dry environment.</a:t>
            </a:r>
          </a:p>
          <a:p>
            <a:pPr>
              <a:lnSpc>
                <a:spcPct val="100000"/>
              </a:lnSpc>
            </a:pPr>
            <a:endParaRPr lang="en-GB" sz="2400" dirty="0">
              <a:latin typeface="Arial Rounded MT Bold" panose="020F0704030504030204" pitchFamily="34" charset="77"/>
            </a:endParaRPr>
          </a:p>
          <a:p>
            <a:pPr>
              <a:lnSpc>
                <a:spcPct val="100000"/>
              </a:lnSpc>
            </a:pPr>
            <a:r>
              <a:rPr lang="en-GB" sz="2400" b="1" dirty="0">
                <a:solidFill>
                  <a:srgbClr val="7DB552"/>
                </a:solidFill>
                <a:latin typeface="Arial Rounded MT Bold" panose="020F0704030504030204" pitchFamily="34" charset="77"/>
                <a:cs typeface="Arial" panose="020B0604020202020204" pitchFamily="34" charset="0"/>
              </a:rPr>
              <a:t>When left in a dry environment they can also be a fire hazard.</a:t>
            </a:r>
            <a:endParaRPr lang="en-GB" sz="11500" b="1" dirty="0">
              <a:solidFill>
                <a:srgbClr val="7DB552"/>
              </a:solidFill>
              <a:latin typeface="Arial Rounded MT Bold" panose="020F0704030504030204" pitchFamily="34" charset="77"/>
              <a:cs typeface="Arial" panose="020B0604020202020204" pitchFamily="34" charset="0"/>
            </a:endParaRPr>
          </a:p>
        </p:txBody>
      </p:sp>
      <p:sp>
        <p:nvSpPr>
          <p:cNvPr id="9" name="Title 1">
            <a:extLst>
              <a:ext uri="{FF2B5EF4-FFF2-40B4-BE49-F238E27FC236}">
                <a16:creationId xmlns:a16="http://schemas.microsoft.com/office/drawing/2014/main" id="{3E86FB83-CD62-FE27-DA26-EE0C758531A3}"/>
              </a:ext>
            </a:extLst>
          </p:cNvPr>
          <p:cNvSpPr>
            <a:spLocks noGrp="1"/>
          </p:cNvSpPr>
          <p:nvPr>
            <p:ph type="title"/>
          </p:nvPr>
        </p:nvSpPr>
        <p:spPr>
          <a:xfrm>
            <a:off x="406758" y="183076"/>
            <a:ext cx="7949842" cy="980047"/>
          </a:xfrm>
        </p:spPr>
        <p:txBody>
          <a:bodyPr>
            <a:noAutofit/>
          </a:bodyPr>
          <a:lstStyle/>
          <a:p>
            <a:pPr>
              <a:lnSpc>
                <a:spcPct val="100000"/>
              </a:lnSpc>
            </a:pPr>
            <a:r>
              <a:rPr lang="en-GB" sz="3600" b="1" dirty="0">
                <a:solidFill>
                  <a:schemeClr val="bg1"/>
                </a:solidFill>
                <a:latin typeface="Arial Rounded MT Bold"/>
              </a:rPr>
              <a:t>Guess the decomposition times</a:t>
            </a:r>
            <a:endParaRPr lang="en-GB" sz="3600" b="1" dirty="0">
              <a:solidFill>
                <a:schemeClr val="bg1"/>
              </a:solidFill>
              <a:latin typeface="Arial Rounded MT Bold" panose="020F0704030504030204" pitchFamily="34" charset="0"/>
            </a:endParaRPr>
          </a:p>
        </p:txBody>
      </p:sp>
      <p:pic>
        <p:nvPicPr>
          <p:cNvPr id="3" name="Picture 2" descr="A green leaf on a branch&#10;&#10;Description automatically generated">
            <a:extLst>
              <a:ext uri="{FF2B5EF4-FFF2-40B4-BE49-F238E27FC236}">
                <a16:creationId xmlns:a16="http://schemas.microsoft.com/office/drawing/2014/main" id="{552D6012-E64C-8EA9-7EBA-D64826E16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060" y="2050473"/>
            <a:ext cx="3629295" cy="3829336"/>
          </a:xfrm>
          <a:prstGeom prst="rect">
            <a:avLst/>
          </a:prstGeom>
        </p:spPr>
      </p:pic>
    </p:spTree>
    <p:extLst>
      <p:ext uri="{BB962C8B-B14F-4D97-AF65-F5344CB8AC3E}">
        <p14:creationId xmlns:p14="http://schemas.microsoft.com/office/powerpoint/2010/main" val="285732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9" grpId="0"/>
      <p:bldP spid="2"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49e552-297e-4583-a3fd-e5f28a96cb9c">
      <Terms xmlns="http://schemas.microsoft.com/office/infopath/2007/PartnerControls"/>
    </lcf76f155ced4ddcb4097134ff3c332f>
    <TaxCatchAll xmlns="321bd461-8c91-4634-8508-43f258d78a1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06CD72F662264B97504E0CBD72E3CA" ma:contentTypeVersion="18" ma:contentTypeDescription="Create a new document." ma:contentTypeScope="" ma:versionID="359f631b1636eb8c1e41c7c27db5be73">
  <xsd:schema xmlns:xsd="http://www.w3.org/2001/XMLSchema" xmlns:xs="http://www.w3.org/2001/XMLSchema" xmlns:p="http://schemas.microsoft.com/office/2006/metadata/properties" xmlns:ns2="dd49e552-297e-4583-a3fd-e5f28a96cb9c" xmlns:ns3="321bd461-8c91-4634-8508-43f258d78a12" targetNamespace="http://schemas.microsoft.com/office/2006/metadata/properties" ma:root="true" ma:fieldsID="ea274768d04f9f53c6669c290a8b8cbf" ns2:_="" ns3:_="">
    <xsd:import namespace="dd49e552-297e-4583-a3fd-e5f28a96cb9c"/>
    <xsd:import namespace="321bd461-8c91-4634-8508-43f258d78a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9e552-297e-4583-a3fd-e5f28a96c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5233691-7fb0-4aba-8bee-994cce3a132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1bd461-8c91-4634-8508-43f258d78a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0cbc41-00d4-46bd-bca7-e76c4370fb7b}" ma:internalName="TaxCatchAll" ma:showField="CatchAllData" ma:web="321bd461-8c91-4634-8508-43f258d78a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7A3A15-F92E-4DEC-AF49-6A7BFBA7102B}">
  <ds:schemaRefs>
    <ds:schemaRef ds:uri="dd49e552-297e-4583-a3fd-e5f28a96cb9c"/>
    <ds:schemaRef ds:uri="http://schemas.microsoft.com/office/2006/metadata/properties"/>
    <ds:schemaRef ds:uri="http://purl.org/dc/terms/"/>
    <ds:schemaRef ds:uri="http://purl.org/dc/dcmitype/"/>
    <ds:schemaRef ds:uri="http://schemas.openxmlformats.org/package/2006/metadata/core-properties"/>
    <ds:schemaRef ds:uri="321bd461-8c91-4634-8508-43f258d78a12"/>
    <ds:schemaRef ds:uri="http://schemas.microsoft.com/office/2006/documentManagement/typ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AC585561-FC8D-4B3E-B6CA-A90152497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9e552-297e-4583-a3fd-e5f28a96cb9c"/>
    <ds:schemaRef ds:uri="321bd461-8c91-4634-8508-43f258d78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C33AA9-3225-4726-B0B0-CD6123D76B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1643</TotalTime>
  <Words>1649</Words>
  <Application>Microsoft Office PowerPoint</Application>
  <PresentationFormat>Widescreen</PresentationFormat>
  <Paragraphs>177</Paragraphs>
  <Slides>29</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Aptos Display</vt:lpstr>
      <vt:lpstr>Arial</vt:lpstr>
      <vt:lpstr>Arial Rounded MT Bold</vt:lpstr>
      <vt:lpstr>Calibri</vt:lpstr>
      <vt:lpstr>ReithSans</vt:lpstr>
      <vt:lpstr>Office Theme</vt:lpstr>
      <vt:lpstr>Part 4 Littering &amp; its impact on the environment</vt:lpstr>
      <vt:lpstr>Learning  Objectives:</vt:lpstr>
      <vt:lpstr>PowerPoint Presentation</vt:lpstr>
      <vt:lpstr>PowerPoint Presentation</vt:lpstr>
      <vt:lpstr>PowerPoint Presentation</vt:lpstr>
      <vt:lpstr>Persistent waste </vt:lpstr>
      <vt:lpstr>PowerPoint Presentation</vt:lpstr>
      <vt:lpstr>Guess the decomposition times</vt:lpstr>
      <vt:lpstr>Guess the decomposition times</vt:lpstr>
      <vt:lpstr>Guess the decomposition times</vt:lpstr>
      <vt:lpstr>Guess the decomposition times</vt:lpstr>
      <vt:lpstr>Guess the decomposition times</vt:lpstr>
      <vt:lpstr>Guess the decomposition times</vt:lpstr>
      <vt:lpstr>Activity time – 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Alice O'Dwyer</dc:creator>
  <cp:lastModifiedBy>Cheeseman Matthew</cp:lastModifiedBy>
  <cp:revision>81</cp:revision>
  <dcterms:created xsi:type="dcterms:W3CDTF">2025-06-27T13:02:10Z</dcterms:created>
  <dcterms:modified xsi:type="dcterms:W3CDTF">2026-02-19T11:19:52Z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0x010100B606CD72F662264B97504E0CBD72E3CA</vt:lpwstr>
  </property>
  <property fmtid="{D5CDD505-2E9C-101B-9397-08002B2CF9AE}" pid="3" name="MediaServiceImageTags">
    <vt:lpwstr/>
  </property>
  <property fmtid="{D5CDD505-2E9C-101B-9397-08002B2CF9AE}" pid="4" name="MSIP_Label_bdad5af3-eb5c-4559-9375-26974fdd413e_Enabled">
    <vt:lpwstr>true</vt:lpwstr>
  </property>
  <property fmtid="{D5CDD505-2E9C-101B-9397-08002B2CF9AE}" pid="5" name="MSIP_Label_bdad5af3-eb5c-4559-9375-26974fdd413e_SetDate">
    <vt:lpwstr>2026-02-18T10:40:47Z</vt:lpwstr>
  </property>
  <property fmtid="{D5CDD505-2E9C-101B-9397-08002B2CF9AE}" pid="6" name="MSIP_Label_bdad5af3-eb5c-4559-9375-26974fdd413e_Method">
    <vt:lpwstr>Standard</vt:lpwstr>
  </property>
  <property fmtid="{D5CDD505-2E9C-101B-9397-08002B2CF9AE}" pid="7" name="MSIP_Label_bdad5af3-eb5c-4559-9375-26974fdd413e_Name">
    <vt:lpwstr>General</vt:lpwstr>
  </property>
  <property fmtid="{D5CDD505-2E9C-101B-9397-08002B2CF9AE}" pid="8" name="MSIP_Label_bdad5af3-eb5c-4559-9375-26974fdd413e_SiteId">
    <vt:lpwstr>998b793d-d177-4b88-8be1-6fe1f323a70b</vt:lpwstr>
  </property>
  <property fmtid="{D5CDD505-2E9C-101B-9397-08002B2CF9AE}" pid="9" name="MSIP_Label_bdad5af3-eb5c-4559-9375-26974fdd413e_ActionId">
    <vt:lpwstr>2692d390-f4bd-42ab-8e83-61e4b682ac86</vt:lpwstr>
  </property>
  <property fmtid="{D5CDD505-2E9C-101B-9397-08002B2CF9AE}" pid="10" name="MSIP_Label_bdad5af3-eb5c-4559-9375-26974fdd413e_ContentBits">
    <vt:lpwstr>3</vt:lpwstr>
  </property>
  <property fmtid="{D5CDD505-2E9C-101B-9397-08002B2CF9AE}" pid="11" name="MSIP_Label_bdad5af3-eb5c-4559-9375-26974fdd413e_Tag">
    <vt:lpwstr>10, 3, 0, 1</vt:lpwstr>
  </property>
  <property fmtid="{D5CDD505-2E9C-101B-9397-08002B2CF9AE}" pid="12" name="ClassificationContentMarkingFooterLocations">
    <vt:lpwstr>Office Theme:10</vt:lpwstr>
  </property>
  <property fmtid="{D5CDD505-2E9C-101B-9397-08002B2CF9AE}" pid="13" name="ClassificationContentMarkingFooterText">
    <vt:lpwstr>OFFICIAL</vt:lpwstr>
  </property>
  <property fmtid="{D5CDD505-2E9C-101B-9397-08002B2CF9AE}" pid="14" name="ClassificationContentMarkingHeaderLocations">
    <vt:lpwstr>Office Theme:9</vt:lpwstr>
  </property>
  <property fmtid="{D5CDD505-2E9C-101B-9397-08002B2CF9AE}" pid="15" name="ClassificationContentMarkingHeaderText">
    <vt:lpwstr>OFFICIAL</vt:lpwstr>
  </property>
</Properties>
</file>