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4" r:id="rId5"/>
    <p:sldId id="275" r:id="rId6"/>
    <p:sldId id="276" r:id="rId7"/>
    <p:sldId id="277" r:id="rId8"/>
    <p:sldId id="261" r:id="rId9"/>
    <p:sldId id="278" r:id="rId10"/>
    <p:sldId id="283" r:id="rId11"/>
    <p:sldId id="264" r:id="rId12"/>
    <p:sldId id="284" r:id="rId13"/>
    <p:sldId id="285" r:id="rId14"/>
    <p:sldId id="266" r:id="rId15"/>
    <p:sldId id="269" r:id="rId16"/>
    <p:sldId id="267" r:id="rId17"/>
    <p:sldId id="270" r:id="rId18"/>
    <p:sldId id="271" r:id="rId19"/>
    <p:sldId id="28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552"/>
    <a:srgbClr val="954C30"/>
    <a:srgbClr val="C06F4C"/>
    <a:srgbClr val="00B0F0"/>
    <a:srgbClr val="1681B7"/>
    <a:srgbClr val="084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D1A56-4490-4978-8293-18FF0D736732}" v="2" dt="2026-02-19T10:42:44.3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94712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eseman Matthew" userId="dcb59cf4-c64a-4dca-836c-b0300c88ab8d" providerId="ADAL" clId="{912A353E-AA81-4F6B-9BBF-68297B051901}"/>
    <pc:docChg chg="custSel mod modSld modMainMaster">
      <pc:chgData name="Cheeseman Matthew" userId="dcb59cf4-c64a-4dca-836c-b0300c88ab8d" providerId="ADAL" clId="{912A353E-AA81-4F6B-9BBF-68297B051901}" dt="2026-02-19T10:42:44.367" v="10"/>
      <pc:docMkLst>
        <pc:docMk/>
      </pc:docMkLst>
      <pc:sldChg chg="addSp delSp modSp mod delAnim modAnim">
        <pc:chgData name="Cheeseman Matthew" userId="dcb59cf4-c64a-4dca-836c-b0300c88ab8d" providerId="ADAL" clId="{912A353E-AA81-4F6B-9BBF-68297B051901}" dt="2026-02-19T10:42:44.367" v="10"/>
        <pc:sldMkLst>
          <pc:docMk/>
          <pc:sldMk cId="1404685793" sldId="264"/>
        </pc:sldMkLst>
        <pc:spChg chg="add del mod">
          <ac:chgData name="Cheeseman Matthew" userId="dcb59cf4-c64a-4dca-836c-b0300c88ab8d" providerId="ADAL" clId="{912A353E-AA81-4F6B-9BBF-68297B051901}" dt="2026-02-19T10:42:15.660" v="9" actId="478"/>
          <ac:spMkLst>
            <pc:docMk/>
            <pc:sldMk cId="1404685793" sldId="264"/>
            <ac:spMk id="2" creationId="{45DF694F-3B71-25C4-0834-8ABBCA149737}"/>
          </ac:spMkLst>
        </pc:spChg>
        <pc:picChg chg="add mod">
          <ac:chgData name="Cheeseman Matthew" userId="dcb59cf4-c64a-4dca-836c-b0300c88ab8d" providerId="ADAL" clId="{912A353E-AA81-4F6B-9BBF-68297B051901}" dt="2026-02-19T10:42:44.367" v="10"/>
          <ac:picMkLst>
            <pc:docMk/>
            <pc:sldMk cId="1404685793" sldId="264"/>
            <ac:picMk id="3" creationId="{1CFE0F34-FD36-4668-DE09-5F6810A73715}"/>
          </ac:picMkLst>
        </pc:picChg>
        <pc:picChg chg="del">
          <ac:chgData name="Cheeseman Matthew" userId="dcb59cf4-c64a-4dca-836c-b0300c88ab8d" providerId="ADAL" clId="{912A353E-AA81-4F6B-9BBF-68297B051901}" dt="2026-02-19T08:31:03.267" v="0" actId="478"/>
          <ac:picMkLst>
            <pc:docMk/>
            <pc:sldMk cId="1404685793" sldId="264"/>
            <ac:picMk id="6" creationId="{41F5B682-E5EE-04C7-B5ED-4020D1D2D8BD}"/>
          </ac:picMkLst>
        </pc:picChg>
      </pc:sldChg>
      <pc:sldMasterChg chg="addSp mod">
        <pc:chgData name="Cheeseman Matthew" userId="dcb59cf4-c64a-4dca-836c-b0300c88ab8d" providerId="ADAL" clId="{912A353E-AA81-4F6B-9BBF-68297B051901}" dt="2026-02-19T08:31:12.045" v="7" actId="33475"/>
        <pc:sldMasterMkLst>
          <pc:docMk/>
          <pc:sldMasterMk cId="3173610229" sldId="2147483648"/>
        </pc:sldMasterMkLst>
        <pc:spChg chg="add">
          <ac:chgData name="Cheeseman Matthew" userId="dcb59cf4-c64a-4dca-836c-b0300c88ab8d" providerId="ADAL" clId="{912A353E-AA81-4F6B-9BBF-68297B051901}" dt="2026-02-19T08:31:12.045" v="7" actId="33475"/>
          <ac:spMkLst>
            <pc:docMk/>
            <pc:sldMasterMk cId="3173610229" sldId="2147483648"/>
            <ac:spMk id="9" creationId="{4C798896-3663-306F-07EA-70DC1C01C9B4}"/>
          </ac:spMkLst>
        </pc:spChg>
        <pc:spChg chg="add">
          <ac:chgData name="Cheeseman Matthew" userId="dcb59cf4-c64a-4dca-836c-b0300c88ab8d" providerId="ADAL" clId="{912A353E-AA81-4F6B-9BBF-68297B051901}" dt="2026-02-19T08:31:12.045" v="7" actId="33475"/>
          <ac:spMkLst>
            <pc:docMk/>
            <pc:sldMasterMk cId="3173610229" sldId="2147483648"/>
            <ac:spMk id="10" creationId="{EF644676-52BA-7B0C-C4B7-A3523D084B37}"/>
          </ac:spMkLst>
        </pc:spChg>
      </pc:sldMasterChg>
    </pc:docChg>
  </pc:docChgLst>
  <pc:docChgLst>
    <pc:chgData name="Lola Bell" userId="35829591-d54e-45a8-96eb-55b1106d1785" providerId="ADAL" clId="{C460D390-82CA-4CCE-AEF3-BCCB62714ECA}"/>
    <pc:docChg chg="undo custSel addSld delSld modSld">
      <pc:chgData name="Lola Bell" userId="35829591-d54e-45a8-96eb-55b1106d1785" providerId="ADAL" clId="{C460D390-82CA-4CCE-AEF3-BCCB62714ECA}" dt="2026-02-10T13:57:55.561" v="898" actId="20577"/>
      <pc:docMkLst>
        <pc:docMk/>
      </pc:docMkLst>
      <pc:sldChg chg="modSp">
        <pc:chgData name="Lola Bell" userId="35829591-d54e-45a8-96eb-55b1106d1785" providerId="ADAL" clId="{C460D390-82CA-4CCE-AEF3-BCCB62714ECA}" dt="2026-02-10T13:57:13.674" v="891" actId="20577"/>
        <pc:sldMkLst>
          <pc:docMk/>
          <pc:sldMk cId="745620420" sldId="266"/>
        </pc:sldMkLst>
        <pc:spChg chg="mod">
          <ac:chgData name="Lola Bell" userId="35829591-d54e-45a8-96eb-55b1106d1785" providerId="ADAL" clId="{C460D390-82CA-4CCE-AEF3-BCCB62714ECA}" dt="2026-02-10T13:57:13.674" v="891" actId="20577"/>
          <ac:spMkLst>
            <pc:docMk/>
            <pc:sldMk cId="745620420" sldId="266"/>
            <ac:spMk id="9" creationId="{6A6F688D-B967-81FB-4CEB-965D12C6E147}"/>
          </ac:spMkLst>
        </pc:spChg>
      </pc:sldChg>
      <pc:sldChg chg="modSp mod">
        <pc:chgData name="Lola Bell" userId="35829591-d54e-45a8-96eb-55b1106d1785" providerId="ADAL" clId="{C460D390-82CA-4CCE-AEF3-BCCB62714ECA}" dt="2026-02-10T13:57:55.561" v="898" actId="20577"/>
        <pc:sldMkLst>
          <pc:docMk/>
          <pc:sldMk cId="3814989886" sldId="271"/>
        </pc:sldMkLst>
        <pc:spChg chg="mod">
          <ac:chgData name="Lola Bell" userId="35829591-d54e-45a8-96eb-55b1106d1785" providerId="ADAL" clId="{C460D390-82CA-4CCE-AEF3-BCCB62714ECA}" dt="2026-02-10T13:57:55.561" v="898" actId="20577"/>
          <ac:spMkLst>
            <pc:docMk/>
            <pc:sldMk cId="3814989886" sldId="271"/>
            <ac:spMk id="3" creationId="{A7FCE5F4-3791-2EEE-5904-A1B1E0331002}"/>
          </ac:spMkLst>
        </pc:spChg>
      </pc:sldChg>
      <pc:sldChg chg="addSp delSp modSp add mod">
        <pc:chgData name="Lola Bell" userId="35829591-d54e-45a8-96eb-55b1106d1785" providerId="ADAL" clId="{C460D390-82CA-4CCE-AEF3-BCCB62714ECA}" dt="2026-02-10T13:53:37.210" v="889" actId="20577"/>
        <pc:sldMkLst>
          <pc:docMk/>
          <pc:sldMk cId="647550255" sldId="283"/>
        </pc:sldMkLst>
        <pc:spChg chg="mod">
          <ac:chgData name="Lola Bell" userId="35829591-d54e-45a8-96eb-55b1106d1785" providerId="ADAL" clId="{C460D390-82CA-4CCE-AEF3-BCCB62714ECA}" dt="2026-02-10T13:53:37.210" v="889" actId="20577"/>
          <ac:spMkLst>
            <pc:docMk/>
            <pc:sldMk cId="647550255" sldId="283"/>
            <ac:spMk id="5" creationId="{1D192A5E-5805-C012-F97E-37FF3D7E732D}"/>
          </ac:spMkLst>
        </pc:spChg>
        <pc:spChg chg="add mod">
          <ac:chgData name="Lola Bell" userId="35829591-d54e-45a8-96eb-55b1106d1785" providerId="ADAL" clId="{C460D390-82CA-4CCE-AEF3-BCCB62714ECA}" dt="2026-02-10T13:52:32.553" v="824" actId="14100"/>
          <ac:spMkLst>
            <pc:docMk/>
            <pc:sldMk cId="647550255" sldId="283"/>
            <ac:spMk id="11" creationId="{1ACAC322-61F8-43FE-F5BA-6B4B4885957D}"/>
          </ac:spMkLst>
        </pc:spChg>
      </pc:sldChg>
      <pc:sldChg chg="modSp">
        <pc:chgData name="Lola Bell" userId="35829591-d54e-45a8-96eb-55b1106d1785" providerId="ADAL" clId="{C460D390-82CA-4CCE-AEF3-BCCB62714ECA}" dt="2026-02-10T13:54:13.043" v="890" actId="113"/>
        <pc:sldMkLst>
          <pc:docMk/>
          <pc:sldMk cId="1032228927" sldId="284"/>
        </pc:sldMkLst>
        <pc:spChg chg="mod">
          <ac:chgData name="Lola Bell" userId="35829591-d54e-45a8-96eb-55b1106d1785" providerId="ADAL" clId="{C460D390-82CA-4CCE-AEF3-BCCB62714ECA}" dt="2026-02-10T13:54:13.043" v="890" actId="113"/>
          <ac:spMkLst>
            <pc:docMk/>
            <pc:sldMk cId="1032228927" sldId="284"/>
            <ac:spMk id="3" creationId="{11A5C871-97D4-600E-2B22-630B247B89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AD322-9C35-4341-92B5-C4F8D0EBD6FD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04B9-E284-4E36-B46E-BFCC0C4E5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8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FCEA4-03CD-9A9B-6595-56D4D7F43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967F1-497D-F621-35E7-7AA9925A9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A60A0-ED8B-8692-2636-285F5B774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B5C8-5A8E-498C-CDCA-9FF53EFC6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504B9-E284-4E36-B46E-BFCC0C4E57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2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FCEA4-03CD-9A9B-6595-56D4D7F43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967F1-497D-F621-35E7-7AA9925A9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A60A0-ED8B-8692-2636-285F5B774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2B5C8-5A8E-498C-CDCA-9FF53EFC6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504B9-E284-4E36-B46E-BFCC0C4E57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6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24B0-65F2-BB42-ACA6-7DD165EC59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2D0-8839-9D1F-B0F7-E2532AAAB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79106-B1C1-84E7-14B5-94694EE73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6B73-C954-D113-602E-D6CE594D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C3F5D-6005-B9AB-E5A6-7A802E74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A18C-A06F-3842-DABD-2510D42D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7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ADD1-ECF8-0465-9BDB-CF44FA17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57B0B-1178-A153-36E9-5B7CAF146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013AD-2559-7417-5090-84DF7A54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8157-4264-BB1E-32DB-85420C13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C635E-C1FC-B4DC-0011-A5839C04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9DA24-27DE-01DA-B529-431D75B65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09231-4ADC-F25D-76F4-CB536E8F9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4CBFC-F951-8236-B24E-FA8F50F5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1DF1-A319-47A0-1190-9D30C734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9E4E-78C1-B10B-915E-7BF440CB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17-A1C6-1CAC-87E6-7C5419B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51F08-295E-06C4-F2BE-6C6C62B6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7BC4-8A31-0162-2E6D-659534B0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0FB66-01F1-903E-AB47-0B9BA01C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2747F-99A5-8707-D1BD-40A8876B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7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AC36-205A-E4AD-C650-956D0008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DCFA-95D2-2DBB-D77C-8ADF1D21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5266-E2A2-4736-F029-C4CB8E56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1E2DC-07F2-F15D-5C48-B254AF33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30A93-1BAC-0EF7-F152-4AC037E3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26C9-C354-7773-8DA3-EA95DF48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35BEC-B776-B3FC-2AF6-2BB0803CE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C2B47-7042-465F-9D1D-C57A38D2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8AD28-37D8-7C84-2529-25D7A3B6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869A-B1C9-0336-50A0-8F44B8B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F10BC-29AF-AB5E-3980-11E888C1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D913-9E37-60CE-05BF-F144DBBB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F2F80-DA67-B2D9-0768-3F39867B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18286-B030-B3A4-28FE-F62325E92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3CBF2-EFD9-AB9D-093A-D376DA36B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4A832-E5A4-D518-A62D-1F6E816C6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B7B95-6283-6718-D1B0-9784FC89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81590-BF31-DEA6-F366-E7E062C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E73E2-D1AE-398D-9064-3BDB2BA2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A8F1-4F46-66C2-B4A0-4673CDFC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72F1-5923-8150-BE28-DD3AF11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27EED-9F3F-B8E6-0002-50AA6EE2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29FD3-1DEF-8F09-F4E1-BEE721C5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23F05-D55E-D8A0-5CA0-B6C31F93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B448F-D233-FE5B-4AAA-92A5C547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17777-BD04-0951-5CD8-FEBE16C2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1FC-E111-AF61-2EA5-070EED85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24FB-BF58-00EB-E1AE-53AE2947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CAAF-DB92-09AF-9D66-154EB445F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BE6E0-4B6C-9C9D-A108-E7DAA75F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46D89-893F-CD38-1B5A-FB037763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1C8C0-86D7-B275-9DA1-2128FCE2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E6BC-EDD4-CE62-CA6C-09995B7D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996D-5D0C-089F-AECA-85FB5D303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24357-421D-E4D0-2A0B-7D67064ED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21C95-2A70-33F2-BF57-F901AAD6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20F6C-BF3A-CBE0-0697-8B43E5A5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73439-A0BE-8F94-53E5-6F0ADE7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9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79B05-33EB-BEA8-7AA7-C3F0CF43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5CA8E-D87E-4795-BAC2-FD8A5E48E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70BB-99F7-22DA-48CA-DB0BE0635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F4B25E-1AD1-4CF6-887F-AEA3AEC38473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602FC-D42C-2AFE-F012-FAD2173D4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91BD0-6C5E-5C1A-7832-F12683CD4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898768-C830-4B3A-9AF6-64D3A6C42C8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8896-3663-306F-07EA-70DC1C01C9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5325" y="6350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44676-52BA-7B0C-C4B7-A3523D084B3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75325" y="6581140"/>
            <a:ext cx="681038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4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17361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zgQS38n9Q?list=PLeW6e4_x2O7fWll4ukbm0WdnyI-5rb0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02FEFD-7B21-F7B2-25E1-14FFC9060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DB6FA4-AD71-EC16-EE3F-D16F293DF663}"/>
              </a:ext>
            </a:extLst>
          </p:cNvPr>
          <p:cNvSpPr txBox="1">
            <a:spLocks/>
          </p:cNvSpPr>
          <p:nvPr/>
        </p:nvSpPr>
        <p:spPr>
          <a:xfrm>
            <a:off x="593890" y="4315147"/>
            <a:ext cx="8877772" cy="2362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for: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3 – 4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5B9ED45-3DB0-F219-6A6E-AB3BEC645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63" y="6261688"/>
            <a:ext cx="966641" cy="415656"/>
          </a:xfrm>
          <a:prstGeom prst="rect">
            <a:avLst/>
          </a:prstGeom>
        </p:spPr>
      </p:pic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BF66F75-CCC9-984E-B13F-9DF0AA631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44" y="6261689"/>
            <a:ext cx="775981" cy="415656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19A13BBF-B1F1-F89E-DD8B-1544FF70374C}"/>
              </a:ext>
            </a:extLst>
          </p:cNvPr>
          <p:cNvSpPr/>
          <p:nvPr/>
        </p:nvSpPr>
        <p:spPr>
          <a:xfrm rot="473676">
            <a:off x="1212729" y="1646645"/>
            <a:ext cx="5303850" cy="3786995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D3D288-494A-1E62-EAF5-9C1C765C9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3703" y="3304340"/>
            <a:ext cx="8877772" cy="1242158"/>
          </a:xfrm>
        </p:spPr>
        <p:txBody>
          <a:bodyPr>
            <a:normAutofit fontScale="90000"/>
          </a:bodyPr>
          <a:lstStyle/>
          <a:p>
            <a:r>
              <a:rPr lang="en-GB" sz="2000" b="1" dirty="0">
                <a:solidFill>
                  <a:srgbClr val="0E6626"/>
                </a:solidFill>
                <a:latin typeface="Arial Rounded MT Bold"/>
                <a:cs typeface="ADLaM Display"/>
              </a:rPr>
              <a:t>Part 3</a:t>
            </a:r>
            <a:br>
              <a:rPr lang="en-GB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E6626"/>
                </a:solidFill>
                <a:latin typeface="Arial Rounded MT Bold"/>
                <a:cs typeface="ADLaM Display"/>
              </a:rPr>
              <a:t>Composting </a:t>
            </a:r>
            <a:br>
              <a:rPr lang="en-GB" sz="4800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E6626"/>
                </a:solidFill>
                <a:latin typeface="Arial Rounded MT Bold"/>
                <a:cs typeface="ADLaM Display"/>
              </a:rPr>
              <a:t>and organic</a:t>
            </a:r>
            <a:br>
              <a:rPr lang="en-GB" sz="4800" b="1" dirty="0">
                <a:latin typeface="Arial Rounded MT Bold" panose="020F0704030504030204" pitchFamily="34" charset="77"/>
                <a:cs typeface="ADLaM Display" panose="020F0502020204030204" pitchFamily="34" charset="0"/>
              </a:rPr>
            </a:br>
            <a:r>
              <a:rPr lang="en-GB" sz="4800" b="1" dirty="0">
                <a:solidFill>
                  <a:srgbClr val="0E6626"/>
                </a:solidFill>
                <a:latin typeface="Arial Rounded MT Bold"/>
                <a:cs typeface="ADLaM Display"/>
              </a:rPr>
              <a:t>waste</a:t>
            </a:r>
            <a:endParaRPr lang="en-GB" b="1" dirty="0">
              <a:solidFill>
                <a:srgbClr val="0E6626"/>
              </a:solidFill>
              <a:latin typeface="Arial Rounded MT Bold" panose="020F0704030504030204" pitchFamily="34" charset="77"/>
              <a:cs typeface="ADLaM Display" panose="020F0502020204030204" pitchFamily="34" charset="0"/>
            </a:endParaRPr>
          </a:p>
        </p:txBody>
      </p:sp>
      <p:pic>
        <p:nvPicPr>
          <p:cNvPr id="17" name="Picture 16" descr="A cartoon of a trash can&#10;&#10;Description automatically generated">
            <a:extLst>
              <a:ext uri="{FF2B5EF4-FFF2-40B4-BE49-F238E27FC236}">
                <a16:creationId xmlns:a16="http://schemas.microsoft.com/office/drawing/2014/main" id="{B063B2E6-BB06-E21D-B919-ADE921B37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20" y="367713"/>
            <a:ext cx="4294979" cy="57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E0A6C-155A-9259-5DBE-A2ABC052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499" cy="6858000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02305F15-4065-581D-B80F-AE5E20AEC714}"/>
              </a:ext>
            </a:extLst>
          </p:cNvPr>
          <p:cNvSpPr/>
          <p:nvPr/>
        </p:nvSpPr>
        <p:spPr>
          <a:xfrm>
            <a:off x="562572" y="537030"/>
            <a:ext cx="4662572" cy="584801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208F8EA-8DB4-E9F9-9DF4-4789347C2BD1}"/>
              </a:ext>
            </a:extLst>
          </p:cNvPr>
          <p:cNvSpPr/>
          <p:nvPr/>
        </p:nvSpPr>
        <p:spPr>
          <a:xfrm>
            <a:off x="823446" y="4804229"/>
            <a:ext cx="4100661" cy="1245732"/>
          </a:xfrm>
          <a:prstGeom prst="roundRect">
            <a:avLst>
              <a:gd name="adj" fmla="val 14444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A9A13-7910-9580-01EA-1FCAE3A4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38" y="1413975"/>
            <a:ext cx="3787477" cy="1499733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Sort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7B32-7C81-9E25-F01A-C4867A23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45" y="2646883"/>
            <a:ext cx="4070642" cy="1771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Arial"/>
                <a:cs typeface="Arial"/>
              </a:rPr>
              <a:t>As a class, look at the waste items in front of you and decide if they go into your brown bin and caddy bin, </a:t>
            </a:r>
            <a:r>
              <a:rPr lang="en-GB" sz="2000" b="1" dirty="0">
                <a:latin typeface="Arial"/>
                <a:cs typeface="Arial"/>
              </a:rPr>
              <a:t>or </a:t>
            </a:r>
            <a:r>
              <a:rPr lang="en-GB" sz="2000" dirty="0">
                <a:latin typeface="Arial"/>
                <a:cs typeface="Arial"/>
              </a:rPr>
              <a:t>if they have to be thrown away.</a:t>
            </a:r>
          </a:p>
          <a:p>
            <a:pPr algn="ctr">
              <a:lnSpc>
                <a:spcPct val="100000"/>
              </a:lnSpc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7B8E6-BEDF-5684-1C0F-61C88A22B4EA}"/>
              </a:ext>
            </a:extLst>
          </p:cNvPr>
          <p:cNvSpPr txBox="1"/>
          <p:nvPr/>
        </p:nvSpPr>
        <p:spPr>
          <a:xfrm>
            <a:off x="968587" y="5098359"/>
            <a:ext cx="3797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Bonus points if you know </a:t>
            </a:r>
            <a:b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which bin they should go in!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57C20-2562-4FC0-DC94-D07422575DA1}"/>
              </a:ext>
            </a:extLst>
          </p:cNvPr>
          <p:cNvSpPr txBox="1">
            <a:spLocks/>
          </p:cNvSpPr>
          <p:nvPr/>
        </p:nvSpPr>
        <p:spPr>
          <a:xfrm>
            <a:off x="958526" y="913232"/>
            <a:ext cx="3787477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/>
              </a:rPr>
              <a:t>Starter activity</a:t>
            </a:r>
            <a:endParaRPr lang="en-GB" sz="2000" b="1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 descr="A cartoon banana with a face&#10;&#10;Description automatically generated">
            <a:extLst>
              <a:ext uri="{FF2B5EF4-FFF2-40B4-BE49-F238E27FC236}">
                <a16:creationId xmlns:a16="http://schemas.microsoft.com/office/drawing/2014/main" id="{D94752D3-1871-1C12-EA03-7E4B7CB0D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96" y="480541"/>
            <a:ext cx="2273300" cy="1816100"/>
          </a:xfrm>
          <a:prstGeom prst="rect">
            <a:avLst/>
          </a:prstGeom>
          <a:effectLst>
            <a:outerShdw blurRad="407823" dist="50800" dir="5400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9" name="Picture 8" descr="A cartoon of a pizza slice&#10;&#10;Description automatically generated">
            <a:extLst>
              <a:ext uri="{FF2B5EF4-FFF2-40B4-BE49-F238E27FC236}">
                <a16:creationId xmlns:a16="http://schemas.microsoft.com/office/drawing/2014/main" id="{602C3F5B-B474-86C1-5FF7-0DA874EA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3439">
            <a:off x="10142959" y="2533010"/>
            <a:ext cx="1356357" cy="1663012"/>
          </a:xfrm>
          <a:prstGeom prst="rect">
            <a:avLst/>
          </a:prstGeom>
          <a:effectLst>
            <a:outerShdw blurRad="407823" dist="50800" dir="5400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11" name="Picture 10" descr="A cartoon avocado with a face&#10;&#10;AI-generated content may be incorrect.">
            <a:extLst>
              <a:ext uri="{FF2B5EF4-FFF2-40B4-BE49-F238E27FC236}">
                <a16:creationId xmlns:a16="http://schemas.microsoft.com/office/drawing/2014/main" id="{6E016ED7-0B3A-C1F5-61E8-96A841901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25" y="585576"/>
            <a:ext cx="1304992" cy="1705063"/>
          </a:xfrm>
          <a:prstGeom prst="rect">
            <a:avLst/>
          </a:prstGeom>
        </p:spPr>
      </p:pic>
      <p:pic>
        <p:nvPicPr>
          <p:cNvPr id="13" name="Picture 12" descr="A cartoon of a dirt with leaves&#10;&#10;AI-generated content may be incorrect.">
            <a:extLst>
              <a:ext uri="{FF2B5EF4-FFF2-40B4-BE49-F238E27FC236}">
                <a16:creationId xmlns:a16="http://schemas.microsoft.com/office/drawing/2014/main" id="{F9EEC755-D808-E558-9438-D624327D5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46" y="4593281"/>
            <a:ext cx="1936850" cy="1743165"/>
          </a:xfrm>
          <a:prstGeom prst="rect">
            <a:avLst/>
          </a:prstGeom>
        </p:spPr>
      </p:pic>
      <p:pic>
        <p:nvPicPr>
          <p:cNvPr id="15" name="Picture 14" descr="A cartoon of a red apple and a piece of apple&#10;&#10;Description automatically generated">
            <a:extLst>
              <a:ext uri="{FF2B5EF4-FFF2-40B4-BE49-F238E27FC236}">
                <a16:creationId xmlns:a16="http://schemas.microsoft.com/office/drawing/2014/main" id="{2804DED2-EE4D-CAA9-7C80-96C1C86BE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41" y="2679002"/>
            <a:ext cx="1862856" cy="1537939"/>
          </a:xfrm>
          <a:prstGeom prst="rect">
            <a:avLst/>
          </a:prstGeom>
        </p:spPr>
      </p:pic>
      <p:pic>
        <p:nvPicPr>
          <p:cNvPr id="19" name="Picture 18" descr="A cartoon of a cheese&#10;&#10;Description automatically generated">
            <a:extLst>
              <a:ext uri="{FF2B5EF4-FFF2-40B4-BE49-F238E27FC236}">
                <a16:creationId xmlns:a16="http://schemas.microsoft.com/office/drawing/2014/main" id="{EDF06A6E-62A5-B050-8F25-BC0FCAC98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19" y="2672355"/>
            <a:ext cx="1536700" cy="1498600"/>
          </a:xfrm>
          <a:prstGeom prst="rect">
            <a:avLst/>
          </a:prstGeom>
        </p:spPr>
      </p:pic>
      <p:pic>
        <p:nvPicPr>
          <p:cNvPr id="21" name="Picture 20" descr="A green leaf on a branch&#10;&#10;Description automatically generated">
            <a:extLst>
              <a:ext uri="{FF2B5EF4-FFF2-40B4-BE49-F238E27FC236}">
                <a16:creationId xmlns:a16="http://schemas.microsoft.com/office/drawing/2014/main" id="{1AB26207-7F41-BE00-0F68-92B543530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56" y="4570624"/>
            <a:ext cx="1612900" cy="1701800"/>
          </a:xfrm>
          <a:prstGeom prst="rect">
            <a:avLst/>
          </a:prstGeom>
        </p:spPr>
      </p:pic>
      <p:pic>
        <p:nvPicPr>
          <p:cNvPr id="14" name="Picture 13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45199051-9D4A-6EF7-A7A0-32D9D9F4F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655">
            <a:off x="4429096" y="696220"/>
            <a:ext cx="2205539" cy="1557698"/>
          </a:xfrm>
          <a:prstGeom prst="rect">
            <a:avLst/>
          </a:prstGeom>
          <a:effectLst>
            <a:outerShdw blurRad="11418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ADF40ED-578F-7013-DC14-52F679DBE9AA}"/>
              </a:ext>
            </a:extLst>
          </p:cNvPr>
          <p:cNvSpPr txBox="1">
            <a:spLocks/>
          </p:cNvSpPr>
          <p:nvPr/>
        </p:nvSpPr>
        <p:spPr>
          <a:xfrm>
            <a:off x="920426" y="3743552"/>
            <a:ext cx="3978281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*worksheet alternative if no physical waste items available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C7D02B-0E80-BADF-F7DD-D85EA10E8C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550" y="4617154"/>
            <a:ext cx="1622178" cy="17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716E30-0029-8A91-B924-586D623C2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A6E1E8F-1AED-B1FB-1F7A-24A72B5157C6}"/>
              </a:ext>
            </a:extLst>
          </p:cNvPr>
          <p:cNvSpPr/>
          <p:nvPr/>
        </p:nvSpPr>
        <p:spPr>
          <a:xfrm>
            <a:off x="562570" y="537030"/>
            <a:ext cx="5869761" cy="574947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B472E7-53D1-46A3-9BAE-40948DFDFF09}"/>
              </a:ext>
            </a:extLst>
          </p:cNvPr>
          <p:cNvSpPr/>
          <p:nvPr/>
        </p:nvSpPr>
        <p:spPr>
          <a:xfrm>
            <a:off x="751521" y="4758121"/>
            <a:ext cx="5463935" cy="1325563"/>
          </a:xfrm>
          <a:prstGeom prst="roundRect">
            <a:avLst>
              <a:gd name="adj" fmla="val 21694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8AF57-04E2-12AA-A0E2-09F9AE55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11" y="458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Composting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F688D-B967-81FB-4CEB-965D12C6E147}"/>
              </a:ext>
            </a:extLst>
          </p:cNvPr>
          <p:cNvSpPr txBox="1"/>
          <p:nvPr/>
        </p:nvSpPr>
        <p:spPr>
          <a:xfrm>
            <a:off x="896710" y="1475241"/>
            <a:ext cx="5362314" cy="338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Composting is nature’s way of recycling organic waste (like food scraps and leaves) into nutrient-rich compost for plants. 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Reduces waste going to landfills and incinerators.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Creates nutrient-rich soil for gardens and plants.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Helping to reduce greenhouse gases by decreasing organic waste in landfills and incinerators.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B68A5-6871-E3C9-9609-5313664C70FA}"/>
              </a:ext>
            </a:extLst>
          </p:cNvPr>
          <p:cNvSpPr txBox="1"/>
          <p:nvPr/>
        </p:nvSpPr>
        <p:spPr>
          <a:xfrm>
            <a:off x="962362" y="4868846"/>
            <a:ext cx="5133638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700" dirty="0">
                <a:solidFill>
                  <a:schemeClr val="bg1"/>
                </a:solidFill>
                <a:latin typeface="Arial"/>
                <a:cs typeface="Arial"/>
              </a:rPr>
              <a:t>The waste materials you have just sorted for the brown bin and the caddy bin are the perfect ingredients that you need to make your own compost bin.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21B4F-CC21-A702-59D0-70366D9B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29" y="371775"/>
            <a:ext cx="4465966" cy="60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FA2A8A-2892-3C71-240C-AD0B7E101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8" b="53368"/>
          <a:stretch/>
        </p:blipFill>
        <p:spPr>
          <a:xfrm>
            <a:off x="-15499" y="0"/>
            <a:ext cx="12207499" cy="6858000"/>
          </a:xfrm>
          <a:prstGeom prst="rect">
            <a:avLst/>
          </a:prstGeom>
        </p:spPr>
      </p:pic>
      <p:sp>
        <p:nvSpPr>
          <p:cNvPr id="15" name="Sun 14">
            <a:extLst>
              <a:ext uri="{FF2B5EF4-FFF2-40B4-BE49-F238E27FC236}">
                <a16:creationId xmlns:a16="http://schemas.microsoft.com/office/drawing/2014/main" id="{BF629EA6-CCA4-680B-ADD1-6A8B0AF40766}"/>
              </a:ext>
            </a:extLst>
          </p:cNvPr>
          <p:cNvSpPr/>
          <p:nvPr/>
        </p:nvSpPr>
        <p:spPr>
          <a:xfrm>
            <a:off x="4943067" y="220765"/>
            <a:ext cx="2237014" cy="2237014"/>
          </a:xfrm>
          <a:prstGeom prst="sun">
            <a:avLst/>
          </a:prstGeom>
          <a:solidFill>
            <a:srgbClr val="FFE5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D77C65-9A2F-CF39-56A5-DD77C3CF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384" y="1536536"/>
            <a:ext cx="2838227" cy="1666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882DA8-C76D-E3A5-98CE-4C64678B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902" y="224405"/>
            <a:ext cx="3989776" cy="2342482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6A60DEB-8F0D-6574-F67D-DC7ACD9FB933}"/>
              </a:ext>
            </a:extLst>
          </p:cNvPr>
          <p:cNvSpPr/>
          <p:nvPr/>
        </p:nvSpPr>
        <p:spPr>
          <a:xfrm>
            <a:off x="462401" y="505837"/>
            <a:ext cx="11198345" cy="5852101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41881-87EF-79C7-0DC2-3AF15299C9E0}"/>
              </a:ext>
            </a:extLst>
          </p:cNvPr>
          <p:cNvSpPr txBox="1"/>
          <p:nvPr/>
        </p:nvSpPr>
        <p:spPr>
          <a:xfrm>
            <a:off x="3018073" y="801326"/>
            <a:ext cx="629303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7DB552"/>
                </a:solidFill>
                <a:latin typeface="Arial Rounded MT Bold"/>
              </a:rPr>
              <a:t>The composting “recipe”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543E4-CD4B-666E-F89B-6B64B373CF49}"/>
              </a:ext>
            </a:extLst>
          </p:cNvPr>
          <p:cNvSpPr txBox="1"/>
          <p:nvPr/>
        </p:nvSpPr>
        <p:spPr>
          <a:xfrm>
            <a:off x="992010" y="3835452"/>
            <a:ext cx="4878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Greens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 scraps, coffee grounds, grass clippings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37C74D6-7336-6E0A-2E78-67B18371F3E5}"/>
              </a:ext>
            </a:extLst>
          </p:cNvPr>
          <p:cNvSpPr/>
          <p:nvPr/>
        </p:nvSpPr>
        <p:spPr>
          <a:xfrm>
            <a:off x="732071" y="4794650"/>
            <a:ext cx="10670706" cy="1263793"/>
          </a:xfrm>
          <a:prstGeom prst="roundRect">
            <a:avLst>
              <a:gd name="adj" fmla="val 26699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99DE-C07B-7FA7-87CE-617310CD6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5027020"/>
            <a:ext cx="9929812" cy="10138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proper mix of greens and browns helps maintain the right moisture level, airflow, and temperature for decomposition.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55D29-40B0-421A-9D6F-896679F014EE}"/>
              </a:ext>
            </a:extLst>
          </p:cNvPr>
          <p:cNvSpPr txBox="1"/>
          <p:nvPr/>
        </p:nvSpPr>
        <p:spPr>
          <a:xfrm>
            <a:off x="2055990" y="1515734"/>
            <a:ext cx="7760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Compost requires a balance of </a:t>
            </a:r>
            <a:r>
              <a:rPr lang="en-US" b="1" dirty="0">
                <a:solidFill>
                  <a:srgbClr val="084C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“greens”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(nitrogen-rich materials) and </a:t>
            </a:r>
            <a:r>
              <a:rPr lang="en-US" b="1" dirty="0">
                <a:solidFill>
                  <a:srgbClr val="954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“browns”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(carbon-rich materials).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30840-38B0-6405-2ABA-62C0D9039478}"/>
              </a:ext>
            </a:extLst>
          </p:cNvPr>
          <p:cNvSpPr txBox="1"/>
          <p:nvPr/>
        </p:nvSpPr>
        <p:spPr>
          <a:xfrm>
            <a:off x="5717937" y="3848824"/>
            <a:ext cx="6272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54C30"/>
                </a:solidFill>
                <a:latin typeface="Arial Rounded MT Bold" panose="020F0704030504030204" pitchFamily="34" charset="0"/>
              </a:rPr>
              <a:t>Browns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dry leaves, straw, cardboard, sawdust</a:t>
            </a:r>
          </a:p>
        </p:txBody>
      </p:sp>
      <p:pic>
        <p:nvPicPr>
          <p:cNvPr id="12" name="Picture 11" descr="A cartoon of a red apple and a piece of apple&#10;&#10;Description automatically generated">
            <a:extLst>
              <a:ext uri="{FF2B5EF4-FFF2-40B4-BE49-F238E27FC236}">
                <a16:creationId xmlns:a16="http://schemas.microsoft.com/office/drawing/2014/main" id="{F5189AA8-F685-B076-DE72-C04893DAD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4" y="2120848"/>
            <a:ext cx="2184400" cy="1803400"/>
          </a:xfrm>
          <a:prstGeom prst="rect">
            <a:avLst/>
          </a:prstGeom>
        </p:spPr>
      </p:pic>
      <p:pic>
        <p:nvPicPr>
          <p:cNvPr id="18" name="Picture 17" descr="A green leaf on a branch&#10;&#10;Description automatically generated">
            <a:extLst>
              <a:ext uri="{FF2B5EF4-FFF2-40B4-BE49-F238E27FC236}">
                <a16:creationId xmlns:a16="http://schemas.microsoft.com/office/drawing/2014/main" id="{904E2176-0B12-DE89-4700-57057E15D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60" y="2274634"/>
            <a:ext cx="1612900" cy="1701800"/>
          </a:xfrm>
          <a:prstGeom prst="rect">
            <a:avLst/>
          </a:prstGeom>
        </p:spPr>
      </p:pic>
      <p:pic>
        <p:nvPicPr>
          <p:cNvPr id="22" name="Picture 21" descr="A cartoon banana with a face&#10;&#10;Description automatically generated">
            <a:extLst>
              <a:ext uri="{FF2B5EF4-FFF2-40B4-BE49-F238E27FC236}">
                <a16:creationId xmlns:a16="http://schemas.microsoft.com/office/drawing/2014/main" id="{519DFF10-D360-564C-7A9F-5334ACA85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35" y="2245370"/>
            <a:ext cx="2273300" cy="1816100"/>
          </a:xfrm>
          <a:prstGeom prst="rect">
            <a:avLst/>
          </a:prstGeom>
        </p:spPr>
      </p:pic>
      <p:pic>
        <p:nvPicPr>
          <p:cNvPr id="24" name="Picture 23" descr="A cartoon of a brown bag&#10;&#10;Description automatically generated">
            <a:extLst>
              <a:ext uri="{FF2B5EF4-FFF2-40B4-BE49-F238E27FC236}">
                <a16:creationId xmlns:a16="http://schemas.microsoft.com/office/drawing/2014/main" id="{99648145-0250-B0CD-3592-FC9D9630F9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35" y="2160334"/>
            <a:ext cx="1358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 build="p"/>
      <p:bldP spid="1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A2D07B-988B-D531-D926-078F7D783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8" b="53368"/>
          <a:stretch/>
        </p:blipFill>
        <p:spPr>
          <a:xfrm>
            <a:off x="-15499" y="0"/>
            <a:ext cx="1220749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35D79-39BD-DA83-299B-DCC9948FE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395" y="-34625"/>
            <a:ext cx="2838227" cy="1666383"/>
          </a:xfrm>
          <a:prstGeom prst="rect">
            <a:avLst/>
          </a:prstGeom>
        </p:spPr>
      </p:pic>
      <p:sp>
        <p:nvSpPr>
          <p:cNvPr id="4" name="Sun 3">
            <a:extLst>
              <a:ext uri="{FF2B5EF4-FFF2-40B4-BE49-F238E27FC236}">
                <a16:creationId xmlns:a16="http://schemas.microsoft.com/office/drawing/2014/main" id="{7D7D4307-1C28-9CEB-6862-A0A28C0E3DA5}"/>
              </a:ext>
            </a:extLst>
          </p:cNvPr>
          <p:cNvSpPr/>
          <p:nvPr/>
        </p:nvSpPr>
        <p:spPr>
          <a:xfrm>
            <a:off x="4521326" y="82723"/>
            <a:ext cx="2237014" cy="2237014"/>
          </a:xfrm>
          <a:prstGeom prst="sun">
            <a:avLst/>
          </a:prstGeom>
          <a:solidFill>
            <a:srgbClr val="FFE5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0F46E8-00E9-3A10-DAE3-D1B99691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82" y="436631"/>
            <a:ext cx="2838227" cy="1666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BDEA6-CB2F-2632-E2BD-4597ADDA3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902" y="224405"/>
            <a:ext cx="3989776" cy="2342482"/>
          </a:xfrm>
          <a:prstGeom prst="rect">
            <a:avLst/>
          </a:prstGeom>
        </p:spPr>
      </p:pic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C5D6849-D8AC-4DFF-5FCA-E36961BC4658}"/>
              </a:ext>
            </a:extLst>
          </p:cNvPr>
          <p:cNvSpPr/>
          <p:nvPr/>
        </p:nvSpPr>
        <p:spPr>
          <a:xfrm>
            <a:off x="5824841" y="740979"/>
            <a:ext cx="5799434" cy="5421436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5816-AFC9-27AC-45A6-E546ACCD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157" y="1047187"/>
            <a:ext cx="5314491" cy="2911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b="1" dirty="0">
                <a:solidFill>
                  <a:srgbClr val="7DB552"/>
                </a:solidFill>
                <a:latin typeface="Arial Rounded MT Bold"/>
              </a:rPr>
              <a:t>The composting process</a:t>
            </a:r>
            <a:endParaRPr lang="en-GB" sz="4400" b="1" dirty="0">
              <a:solidFill>
                <a:srgbClr val="7DB552"/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Arial Rounded MT Bold" panose="020F0704030504030204" pitchFamily="34" charset="0"/>
              </a:rPr>
              <a:t>How it works: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E573B-912F-C7DF-9B1D-AA6367D21BEC}"/>
              </a:ext>
            </a:extLst>
          </p:cNvPr>
          <p:cNvSpPr txBox="1"/>
          <p:nvPr/>
        </p:nvSpPr>
        <p:spPr>
          <a:xfrm>
            <a:off x="6245157" y="2977993"/>
            <a:ext cx="5074484" cy="29700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7DB552"/>
                </a:solidFill>
                <a:latin typeface="Arial Rounded MT Bold"/>
              </a:rPr>
              <a:t>Microorganisms and fungi:</a:t>
            </a: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Tiny bacteria and fungi break down waste into simpler substances, releasing heat as they work</a:t>
            </a:r>
            <a:r>
              <a:rPr lang="en-US" sz="1700" dirty="0">
                <a:latin typeface="Arial Rounded MT Bold" panose="020F0704030504030204" pitchFamily="34" charset="0"/>
              </a:rPr>
              <a:t>.</a:t>
            </a:r>
            <a:br>
              <a:rPr lang="en-US" sz="1700" dirty="0">
                <a:latin typeface="Arial Rounded MT Bold" panose="020F0704030504030204" pitchFamily="34" charset="0"/>
              </a:rPr>
            </a:br>
            <a:endParaRPr lang="en-US" sz="17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Worms:</a:t>
            </a: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Worms eat the broken-down material and produce nutrient-rich waste (worm castings), great for soil.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Oxygen:</a:t>
            </a: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Bacteria need oxygen to work efficiently, so compost bins need to be mixed or turned.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98C73-C576-043E-E8DD-895C4B0E2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88" y="220765"/>
            <a:ext cx="4465966" cy="60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AB125C-8D82-596F-5B41-212589EC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141508F-FF3C-3144-C26B-9A014F0C2957}"/>
              </a:ext>
            </a:extLst>
          </p:cNvPr>
          <p:cNvSpPr/>
          <p:nvPr/>
        </p:nvSpPr>
        <p:spPr>
          <a:xfrm>
            <a:off x="562571" y="537030"/>
            <a:ext cx="5695721" cy="584801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4CEB1B-232C-CED2-DFD3-1AF0E9BF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64" y="986403"/>
            <a:ext cx="4740026" cy="1499733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/>
              </a:rPr>
              <a:t>Compost bin</a:t>
            </a:r>
            <a:endParaRPr lang="en-GB" b="1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A8FEB4-C50B-50DC-ACC1-0A9B9FDDEE2D}"/>
              </a:ext>
            </a:extLst>
          </p:cNvPr>
          <p:cNvSpPr txBox="1">
            <a:spLocks/>
          </p:cNvSpPr>
          <p:nvPr/>
        </p:nvSpPr>
        <p:spPr>
          <a:xfrm>
            <a:off x="928362" y="414120"/>
            <a:ext cx="3787477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/>
              </a:rPr>
              <a:t>Home or school activity</a:t>
            </a:r>
            <a:endParaRPr lang="en-GB" sz="2000" b="1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0771B-894A-DAC5-A06C-880F5E37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27" y="377110"/>
            <a:ext cx="3573899" cy="46693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9558A0-D325-9435-C71A-1FC661E7B0BD}"/>
              </a:ext>
            </a:extLst>
          </p:cNvPr>
          <p:cNvSpPr txBox="1"/>
          <p:nvPr/>
        </p:nvSpPr>
        <p:spPr>
          <a:xfrm>
            <a:off x="462650" y="2343150"/>
            <a:ext cx="5332994" cy="41377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1" indent="0">
              <a:lnSpc>
                <a:spcPct val="120000"/>
              </a:lnSpc>
              <a:buNone/>
              <a:tabLst>
                <a:tab pos="949325" algn="l"/>
              </a:tabLst>
            </a:pPr>
            <a:r>
              <a:rPr lang="en-GB" sz="1800" b="1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a location</a:t>
            </a:r>
            <a:r>
              <a:rPr lang="en-GB" sz="1800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Choose a dry, shaded spot that’s easily accessible.</a:t>
            </a:r>
          </a:p>
          <a:p>
            <a:pPr marL="457200" lvl="1" indent="0">
              <a:lnSpc>
                <a:spcPct val="120000"/>
              </a:lnSpc>
              <a:buNone/>
              <a:tabLst>
                <a:tab pos="949325" algn="l"/>
              </a:tabLst>
            </a:pPr>
            <a:r>
              <a:rPr lang="en-GB" sz="1800" b="1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Choose a bin or create a pile</a:t>
            </a:r>
            <a:r>
              <a:rPr lang="en-GB" sz="1800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Compost bins are great for smaller spaces, but compost piles are easier to manage in larger areas.</a:t>
            </a:r>
          </a:p>
          <a:p>
            <a:pPr marL="457200" lvl="1" indent="0">
              <a:lnSpc>
                <a:spcPct val="120000"/>
              </a:lnSpc>
              <a:buNone/>
              <a:tabLst>
                <a:tab pos="949325" algn="l"/>
              </a:tabLst>
            </a:pPr>
            <a:r>
              <a:rPr lang="en-GB" sz="1800" b="1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Layering</a:t>
            </a:r>
            <a:r>
              <a:rPr lang="en-GB" sz="1800" kern="100" dirty="0">
                <a:solidFill>
                  <a:srgbClr val="7DB552"/>
                </a:solidFill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Start with a layer of brown materials, then add a layer of green materials. Continue layering, maintaining a balance.</a:t>
            </a:r>
          </a:p>
          <a:p>
            <a:pPr marL="457200" lvl="1" indent="0">
              <a:lnSpc>
                <a:spcPct val="120000"/>
              </a:lnSpc>
              <a:buNone/>
              <a:tabLst>
                <a:tab pos="949325" algn="l"/>
              </a:tabLst>
            </a:pPr>
            <a:r>
              <a:rPr lang="en-GB" sz="1800" b="1" kern="100" dirty="0">
                <a:solidFill>
                  <a:srgbClr val="7DB552"/>
                </a:solidFill>
                <a:effectLst/>
                <a:latin typeface="Arial Rounded MT Bold"/>
                <a:ea typeface="Aptos" panose="020B0004020202020204" pitchFamily="34" charset="0"/>
                <a:cs typeface="Times New Roman"/>
              </a:rPr>
              <a:t>Turning the </a:t>
            </a:r>
            <a:r>
              <a:rPr lang="en-GB" b="1" kern="100" dirty="0">
                <a:solidFill>
                  <a:srgbClr val="7DB552"/>
                </a:solidFill>
                <a:latin typeface="Arial Rounded MT Bold"/>
                <a:ea typeface="Aptos" panose="020B0004020202020204" pitchFamily="34" charset="0"/>
                <a:cs typeface="Times New Roman"/>
              </a:rPr>
              <a:t>pile</a:t>
            </a:r>
            <a:r>
              <a:rPr lang="en-GB" sz="1800" kern="100" dirty="0">
                <a:solidFill>
                  <a:srgbClr val="7DB552"/>
                </a:solidFill>
                <a:effectLst/>
                <a:latin typeface="Arial Rounded MT Bold"/>
                <a:ea typeface="Aptos" panose="020B0004020202020204" pitchFamily="34" charset="0"/>
                <a:cs typeface="Times New Roman"/>
              </a:rPr>
              <a:t>: </a:t>
            </a:r>
            <a:r>
              <a:rPr lang="en-GB" sz="18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Turn the compost regularly (every 1-2 weeks) to introduce oxygen and speed up decomposition.</a:t>
            </a:r>
            <a:br>
              <a:rPr lang="en-GB" sz="24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B39CF042-9227-D944-4576-07DB48892763}"/>
              </a:ext>
            </a:extLst>
          </p:cNvPr>
          <p:cNvSpPr/>
          <p:nvPr/>
        </p:nvSpPr>
        <p:spPr>
          <a:xfrm>
            <a:off x="6600821" y="5240253"/>
            <a:ext cx="5207160" cy="1240637"/>
          </a:xfrm>
          <a:prstGeom prst="roundRect">
            <a:avLst>
              <a:gd name="adj" fmla="val 13133"/>
            </a:avLst>
          </a:prstGeom>
          <a:solidFill>
            <a:srgbClr val="7DB552"/>
          </a:solidFill>
          <a:ln>
            <a:noFill/>
          </a:ln>
          <a:effectLst>
            <a:outerShdw blurRad="495571" dist="50800" dir="5400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80D76-392A-C989-12DE-E4783793CC5C}"/>
              </a:ext>
            </a:extLst>
          </p:cNvPr>
          <p:cNvSpPr txBox="1"/>
          <p:nvPr/>
        </p:nvSpPr>
        <p:spPr>
          <a:xfrm>
            <a:off x="6886570" y="5425280"/>
            <a:ext cx="4728475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Monitor 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moisture</a:t>
            </a:r>
            <a:r>
              <a:rPr lang="en-GB" sz="1600" b="1" dirty="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and 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temperature</a:t>
            </a:r>
            <a:r>
              <a:rPr lang="en-GB" sz="1600" dirty="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: </a:t>
            </a:r>
            <a:r>
              <a:rPr lang="en-GB" sz="1600" dirty="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keep</a:t>
            </a:r>
            <a:r>
              <a:rPr lang="en-GB" sz="1600" dirty="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the compost moist but not too wet, and check that the temperature is between 55-70°C</a:t>
            </a:r>
            <a:r>
              <a:rPr lang="en-GB" dirty="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314EDE-7126-7F80-95B3-FAA53883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6214">
            <a:off x="5008230" y="553633"/>
            <a:ext cx="2128157" cy="15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E01BF7-7493-115E-E7A6-911E4488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77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87FFD8E1-418E-4776-1A00-06E465FACA92}"/>
              </a:ext>
            </a:extLst>
          </p:cNvPr>
          <p:cNvSpPr/>
          <p:nvPr/>
        </p:nvSpPr>
        <p:spPr>
          <a:xfrm>
            <a:off x="612731" y="642014"/>
            <a:ext cx="5387236" cy="557397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CE5F4-3791-2EEE-5904-A1B1E033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673" y="1991765"/>
            <a:ext cx="4533351" cy="38414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Composting is a smarter way to handle organic waste; it reduces methane, saves resources, and helps the environment.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7DB552"/>
                </a:solidFill>
                <a:latin typeface="Arial"/>
                <a:cs typeface="Arial"/>
              </a:rPr>
              <a:t>Food scraps </a:t>
            </a:r>
            <a:r>
              <a:rPr lang="en-US" sz="2200" dirty="0">
                <a:latin typeface="Arial"/>
                <a:cs typeface="Arial"/>
              </a:rPr>
              <a:t>go in the green caddy bin and </a:t>
            </a:r>
            <a:r>
              <a:rPr lang="en-US" sz="2200" b="1" dirty="0">
                <a:solidFill>
                  <a:srgbClr val="954C30"/>
                </a:solidFill>
                <a:latin typeface="Arial"/>
                <a:cs typeface="Arial"/>
              </a:rPr>
              <a:t>garden waste </a:t>
            </a:r>
            <a:r>
              <a:rPr lang="en-US" sz="2200" dirty="0">
                <a:latin typeface="Arial"/>
                <a:cs typeface="Arial"/>
              </a:rPr>
              <a:t>in the brown bin; both  are then taken away to be composted.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 can create your own compost bin at home using the above waste.</a:t>
            </a:r>
          </a:p>
          <a:p>
            <a:endParaRPr lang="en-US" sz="2400" dirty="0"/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09BBF-F227-0C1D-0D14-4D600B130A60}"/>
              </a:ext>
            </a:extLst>
          </p:cNvPr>
          <p:cNvSpPr txBox="1">
            <a:spLocks/>
          </p:cNvSpPr>
          <p:nvPr/>
        </p:nvSpPr>
        <p:spPr>
          <a:xfrm>
            <a:off x="1049547" y="1243806"/>
            <a:ext cx="4680492" cy="545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Let’s recap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</p:txBody>
      </p:sp>
      <p:pic>
        <p:nvPicPr>
          <p:cNvPr id="13" name="Picture 12" descr="A cartoon of a trash can&#10;&#10;Description automatically generated">
            <a:extLst>
              <a:ext uri="{FF2B5EF4-FFF2-40B4-BE49-F238E27FC236}">
                <a16:creationId xmlns:a16="http://schemas.microsoft.com/office/drawing/2014/main" id="{E5DE4DF9-06D8-8929-A84D-26CF0F210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06" y="259880"/>
            <a:ext cx="4483421" cy="59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4733C-25D0-34C0-F539-5EB980680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A77885-392B-C49B-2853-CC048560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8FEEB42-FA6B-1B53-E8B3-9D4D058A73AE}"/>
              </a:ext>
            </a:extLst>
          </p:cNvPr>
          <p:cNvSpPr/>
          <p:nvPr/>
        </p:nvSpPr>
        <p:spPr>
          <a:xfrm>
            <a:off x="562572" y="537030"/>
            <a:ext cx="5332994" cy="584801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801BD8-3100-5EF3-8944-B8F2CF5F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88" y="1025567"/>
            <a:ext cx="4740026" cy="1499733"/>
          </a:xfrm>
          <a:effectLst>
            <a:outerShdw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/>
              </a:rPr>
              <a:t>Compost care</a:t>
            </a:r>
            <a:endParaRPr lang="en-GB" b="1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B16EA3-1B64-E542-72C4-5CC33641D479}"/>
              </a:ext>
            </a:extLst>
          </p:cNvPr>
          <p:cNvSpPr txBox="1">
            <a:spLocks/>
          </p:cNvSpPr>
          <p:nvPr/>
        </p:nvSpPr>
        <p:spPr>
          <a:xfrm>
            <a:off x="896276" y="441974"/>
            <a:ext cx="3787477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/>
              </a:rPr>
              <a:t>Final activity /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737-B668-C060-E32B-46668F1D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76" y="2248338"/>
            <a:ext cx="4740026" cy="22450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>
                <a:latin typeface="Arial"/>
                <a:cs typeface="Arial"/>
              </a:rPr>
              <a:t>Now you have learnt everything you need to know about composting, </a:t>
            </a:r>
            <a:r>
              <a:rPr lang="en-GB" sz="1800" b="1" dirty="0">
                <a:latin typeface="Arial"/>
                <a:cs typeface="Arial"/>
              </a:rPr>
              <a:t>design a poster </a:t>
            </a:r>
            <a:r>
              <a:rPr lang="en-GB" sz="1800" dirty="0">
                <a:latin typeface="Arial"/>
                <a:cs typeface="Arial"/>
              </a:rPr>
              <a:t>that you can put up somewhere within school or your home</a:t>
            </a:r>
            <a:r>
              <a:rPr lang="en-US" sz="1800" dirty="0">
                <a:latin typeface="Arial"/>
                <a:cs typeface="Arial"/>
              </a:rPr>
              <a:t> about what it is and how people can compost organic waste.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700" b="1" dirty="0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done in small groups or individually.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DA148AF-2B1D-7133-A2DB-6096D7666548}"/>
              </a:ext>
            </a:extLst>
          </p:cNvPr>
          <p:cNvSpPr/>
          <p:nvPr/>
        </p:nvSpPr>
        <p:spPr>
          <a:xfrm>
            <a:off x="859988" y="4609662"/>
            <a:ext cx="4740026" cy="1441968"/>
          </a:xfrm>
          <a:prstGeom prst="roundRect">
            <a:avLst>
              <a:gd name="adj" fmla="val 13133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2574B-3F63-A3C7-3836-F0311FF58B8B}"/>
              </a:ext>
            </a:extLst>
          </p:cNvPr>
          <p:cNvSpPr txBox="1"/>
          <p:nvPr/>
        </p:nvSpPr>
        <p:spPr>
          <a:xfrm>
            <a:off x="182646" y="4735008"/>
            <a:ext cx="521473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en-US" dirty="0">
                <a:solidFill>
                  <a:schemeClr val="bg1"/>
                </a:solidFill>
                <a:latin typeface="Arial Rounded MT Bold"/>
              </a:rPr>
              <a:t>Remember to include key information that you have learnt today, like what can and can’t be composted and the benefits of doing so.</a:t>
            </a:r>
          </a:p>
        </p:txBody>
      </p:sp>
      <p:pic>
        <p:nvPicPr>
          <p:cNvPr id="11" name="Picture 10" descr="A cartoon of a rectangular object holding a pencil&#10;&#10;AI-generated content may be incorrect.">
            <a:extLst>
              <a:ext uri="{FF2B5EF4-FFF2-40B4-BE49-F238E27FC236}">
                <a16:creationId xmlns:a16="http://schemas.microsoft.com/office/drawing/2014/main" id="{04CAD1A4-D311-99FD-7AE2-BE7B7DDA7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86" y="966471"/>
            <a:ext cx="5332994" cy="5418569"/>
          </a:xfrm>
          <a:prstGeom prst="rect">
            <a:avLst/>
          </a:prstGeom>
        </p:spPr>
      </p:pic>
      <p:pic>
        <p:nvPicPr>
          <p:cNvPr id="15" name="Picture 14" descr="A cartoon avocado with a face&#10;&#10;AI-generated content may be incorrect.">
            <a:extLst>
              <a:ext uri="{FF2B5EF4-FFF2-40B4-BE49-F238E27FC236}">
                <a16:creationId xmlns:a16="http://schemas.microsoft.com/office/drawing/2014/main" id="{7DFEB6EB-5A45-0404-BF7F-B32B942C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8" y="1735206"/>
            <a:ext cx="1209417" cy="1580188"/>
          </a:xfrm>
          <a:prstGeom prst="rect">
            <a:avLst/>
          </a:prstGeom>
        </p:spPr>
      </p:pic>
      <p:pic>
        <p:nvPicPr>
          <p:cNvPr id="16" name="Picture 15" descr="A cartoon of a cheese&#10;&#10;Description automatically generated">
            <a:extLst>
              <a:ext uri="{FF2B5EF4-FFF2-40B4-BE49-F238E27FC236}">
                <a16:creationId xmlns:a16="http://schemas.microsoft.com/office/drawing/2014/main" id="{F0E1F056-353D-71E1-6AD6-59F4CC112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29" y="1906017"/>
            <a:ext cx="1424155" cy="1388845"/>
          </a:xfrm>
          <a:prstGeom prst="rect">
            <a:avLst/>
          </a:prstGeom>
        </p:spPr>
      </p:pic>
      <p:pic>
        <p:nvPicPr>
          <p:cNvPr id="17" name="Picture 16" descr="A cartoon of a dirt with leaves&#10;&#10;AI-generated content may be incorrect.">
            <a:extLst>
              <a:ext uri="{FF2B5EF4-FFF2-40B4-BE49-F238E27FC236}">
                <a16:creationId xmlns:a16="http://schemas.microsoft.com/office/drawing/2014/main" id="{1E876D4F-919F-9B6E-7819-61CFBA875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321">
            <a:off x="7595556" y="3081095"/>
            <a:ext cx="1794999" cy="16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D0A71-F63E-0E74-3A38-6851B7D32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0855B7-09A9-46E4-204E-7E6F50695078}"/>
              </a:ext>
            </a:extLst>
          </p:cNvPr>
          <p:cNvSpPr/>
          <p:nvPr/>
        </p:nvSpPr>
        <p:spPr>
          <a:xfrm>
            <a:off x="647700" y="5062675"/>
            <a:ext cx="10848475" cy="584775"/>
          </a:xfrm>
          <a:prstGeom prst="roundRect">
            <a:avLst/>
          </a:prstGeom>
          <a:solidFill>
            <a:schemeClr val="bg1">
              <a:alpha val="6656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8DFA8-6BC9-4BC6-89B9-A35B3721E1C7}"/>
              </a:ext>
            </a:extLst>
          </p:cNvPr>
          <p:cNvSpPr/>
          <p:nvPr/>
        </p:nvSpPr>
        <p:spPr>
          <a:xfrm>
            <a:off x="647700" y="5062675"/>
            <a:ext cx="2453367" cy="584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20E3-4A5C-9B2A-1EF2-23A408321BD3}"/>
              </a:ext>
            </a:extLst>
          </p:cNvPr>
          <p:cNvSpPr txBox="1"/>
          <p:nvPr/>
        </p:nvSpPr>
        <p:spPr>
          <a:xfrm>
            <a:off x="695825" y="5062675"/>
            <a:ext cx="2453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E6626"/>
                </a:solidFill>
                <a:latin typeface="Arial Rounded MT Bold" panose="020F0704030504030204" pitchFamily="34" charset="77"/>
              </a:rPr>
              <a:t>Exit Ticket: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41230-5DF1-16D3-CEC7-24E2D17145EC}"/>
              </a:ext>
            </a:extLst>
          </p:cNvPr>
          <p:cNvSpPr txBox="1"/>
          <p:nvPr/>
        </p:nvSpPr>
        <p:spPr>
          <a:xfrm>
            <a:off x="3433195" y="5167817"/>
            <a:ext cx="87371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DB552"/>
                </a:solidFill>
                <a:latin typeface="Arial Rounded MT Bold" panose="020F0704030504030204" pitchFamily="34" charset="0"/>
              </a:rPr>
              <a:t>Be ready to share your answer when you leave the classroom!</a:t>
            </a:r>
          </a:p>
          <a:p>
            <a:pPr marL="0" indent="0">
              <a:buNone/>
            </a:pPr>
            <a:endParaRPr lang="en-GB" sz="2200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13AA6BD7-3726-F5C4-E2AA-628A3631726E}"/>
              </a:ext>
            </a:extLst>
          </p:cNvPr>
          <p:cNvSpPr/>
          <p:nvPr/>
        </p:nvSpPr>
        <p:spPr>
          <a:xfrm rot="11337567">
            <a:off x="3343790" y="553397"/>
            <a:ext cx="5303850" cy="3422327"/>
          </a:xfrm>
          <a:prstGeom prst="cloud">
            <a:avLst/>
          </a:prstGeom>
          <a:solidFill>
            <a:schemeClr val="bg1">
              <a:alpha val="842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F635-5B2D-5355-E932-9BE9253F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652" y="1616482"/>
            <a:ext cx="4895997" cy="183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DB552"/>
                </a:solidFill>
                <a:latin typeface="Arial Rounded MT Bold" panose="020F0704030504030204" pitchFamily="34" charset="0"/>
              </a:rPr>
              <a:t>Pick one thing you have learnt about composting today</a:t>
            </a:r>
          </a:p>
          <a:p>
            <a:pPr marL="0" indent="0">
              <a:buNone/>
            </a:pPr>
            <a:endParaRPr lang="en-GB" sz="4800" dirty="0">
              <a:solidFill>
                <a:srgbClr val="7DB55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DB55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DB5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E5F08-08C7-491A-2B30-2C37C27F4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361201-86BB-6102-35EB-DEADB1796B7F}"/>
              </a:ext>
            </a:extLst>
          </p:cNvPr>
          <p:cNvSpPr/>
          <p:nvPr/>
        </p:nvSpPr>
        <p:spPr>
          <a:xfrm>
            <a:off x="4275594" y="1719577"/>
            <a:ext cx="7284378" cy="4543425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5329-4827-F8BD-E7E9-B66BE98E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4551459"/>
            <a:ext cx="10515600" cy="3420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GB" sz="2000" dirty="0"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5ADE9-7361-540E-3447-4C17CAE79802}"/>
              </a:ext>
            </a:extLst>
          </p:cNvPr>
          <p:cNvSpPr txBox="1"/>
          <p:nvPr/>
        </p:nvSpPr>
        <p:spPr>
          <a:xfrm>
            <a:off x="4619100" y="2022806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By the end of this lesson, you will: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2EA61-ACC4-559F-FEB8-3F9E4F5CA896}"/>
              </a:ext>
            </a:extLst>
          </p:cNvPr>
          <p:cNvSpPr txBox="1"/>
          <p:nvPr/>
        </p:nvSpPr>
        <p:spPr>
          <a:xfrm>
            <a:off x="4619100" y="2500939"/>
            <a:ext cx="6646457" cy="3511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Understand the process of composting and its importance in waste management and sustainability.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5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Learn what organic waste is and how it can be diverted from </a:t>
            </a:r>
            <a:r>
              <a:rPr lang="en-GB" sz="1500" kern="100" dirty="0">
                <a:latin typeface="Arial"/>
                <a:ea typeface="Aptos" panose="020B0004020202020204" pitchFamily="34" charset="0"/>
                <a:cs typeface="Arial"/>
              </a:rPr>
              <a:t>landfill and incinerators</a:t>
            </a:r>
            <a:r>
              <a:rPr lang="en-GB" sz="15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 through composting.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Discover how composting benefits the environment, including soil health, waste reduction, and the fight against climate change.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5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Identify common organic waste materials and differentiate between compostable and non-compostable items.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GB" sz="15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Learn how to set up and maintain a compost system at home, school, or in </a:t>
            </a:r>
            <a:r>
              <a:rPr lang="en-GB" sz="1500" kern="100" dirty="0">
                <a:latin typeface="Arial"/>
                <a:ea typeface="Aptos" panose="020B0004020202020204" pitchFamily="34" charset="0"/>
                <a:cs typeface="Arial"/>
              </a:rPr>
              <a:t>your community</a:t>
            </a:r>
            <a:r>
              <a:rPr lang="en-GB" sz="1500" kern="100" dirty="0"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A65E58-7C0A-A1D5-672A-273ECE23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28" y="3545424"/>
            <a:ext cx="3643566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br>
              <a:rPr lang="en-GB" sz="40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sz="4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479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52FBED-8BD9-F1D3-DFFD-1AFB9595C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b="3778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422C5DA-E27E-3AFD-EE09-F06C5729A70E}"/>
              </a:ext>
            </a:extLst>
          </p:cNvPr>
          <p:cNvSpPr/>
          <p:nvPr/>
        </p:nvSpPr>
        <p:spPr>
          <a:xfrm>
            <a:off x="612731" y="642014"/>
            <a:ext cx="5387236" cy="5573974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B8A5-C187-85B3-C7C3-33724C97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81" y="2523029"/>
            <a:ext cx="4774616" cy="110511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77"/>
              </a:rPr>
              <a:t>What do you think happens to food scraps or garden waste when we throw them away?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77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77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77C26D-F722-D2B3-E1FA-F1A436AF0073}"/>
              </a:ext>
            </a:extLst>
          </p:cNvPr>
          <p:cNvSpPr/>
          <p:nvPr/>
        </p:nvSpPr>
        <p:spPr>
          <a:xfrm>
            <a:off x="999881" y="5201587"/>
            <a:ext cx="4636421" cy="646995"/>
          </a:xfrm>
          <a:prstGeom prst="roundRect">
            <a:avLst>
              <a:gd name="adj" fmla="val 37519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86904-DF51-3D5E-076C-2CC44A903694}"/>
              </a:ext>
            </a:extLst>
          </p:cNvPr>
          <p:cNvSpPr txBox="1"/>
          <p:nvPr/>
        </p:nvSpPr>
        <p:spPr>
          <a:xfrm>
            <a:off x="1803171" y="5299153"/>
            <a:ext cx="392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Click for explanation…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1D163-6007-8203-7252-182A4221B3B8}"/>
              </a:ext>
            </a:extLst>
          </p:cNvPr>
          <p:cNvSpPr txBox="1"/>
          <p:nvPr/>
        </p:nvSpPr>
        <p:spPr>
          <a:xfrm>
            <a:off x="983880" y="3816827"/>
            <a:ext cx="4540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they go?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thought about where it ends 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51D83-E6EA-CF4E-6B80-21D1DAB55CB1}"/>
              </a:ext>
            </a:extLst>
          </p:cNvPr>
          <p:cNvSpPr txBox="1"/>
          <p:nvPr/>
        </p:nvSpPr>
        <p:spPr>
          <a:xfrm rot="20596006">
            <a:off x="6586531" y="601803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D60F8-889D-6950-DB8B-F20CF58DBD38}"/>
              </a:ext>
            </a:extLst>
          </p:cNvPr>
          <p:cNvSpPr txBox="1"/>
          <p:nvPr/>
        </p:nvSpPr>
        <p:spPr>
          <a:xfrm rot="640175">
            <a:off x="6629468" y="3254528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pic>
        <p:nvPicPr>
          <p:cNvPr id="12" name="Picture 11" descr="A cartoon of a trash can&#10;&#10;Description automatically generated">
            <a:extLst>
              <a:ext uri="{FF2B5EF4-FFF2-40B4-BE49-F238E27FC236}">
                <a16:creationId xmlns:a16="http://schemas.microsoft.com/office/drawing/2014/main" id="{A85957C0-2C4C-144E-F80F-162A4A3BE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78" y="568804"/>
            <a:ext cx="4193731" cy="5578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B4E4AA-6606-E832-B81B-0F4910291964}"/>
              </a:ext>
            </a:extLst>
          </p:cNvPr>
          <p:cNvSpPr txBox="1"/>
          <p:nvPr/>
        </p:nvSpPr>
        <p:spPr>
          <a:xfrm rot="20596006">
            <a:off x="8936370" y="4760269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1BB2D-35E8-0516-58C9-734198CEE90E}"/>
              </a:ext>
            </a:extLst>
          </p:cNvPr>
          <p:cNvSpPr txBox="1"/>
          <p:nvPr/>
        </p:nvSpPr>
        <p:spPr>
          <a:xfrm rot="640175">
            <a:off x="10578752" y="688048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D4688-E2A3-8CE7-18C3-CE759C5EFA82}"/>
              </a:ext>
            </a:extLst>
          </p:cNvPr>
          <p:cNvSpPr txBox="1"/>
          <p:nvPr/>
        </p:nvSpPr>
        <p:spPr>
          <a:xfrm rot="20596006">
            <a:off x="10535815" y="2932614"/>
            <a:ext cx="2001032" cy="1323439"/>
          </a:xfrm>
          <a:prstGeom prst="rect">
            <a:avLst/>
          </a:prstGeom>
          <a:noFill/>
          <a:effectLst>
            <a:outerShdw blurRad="127000" dist="11606" dir="5400000" algn="ctr" rotWithShape="0">
              <a:schemeClr val="tx1">
                <a:alpha val="29402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?</a:t>
            </a:r>
            <a:endParaRPr lang="en-US" sz="80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76DFDA-AD4F-A939-8624-53C79430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84" y="100941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7DB552"/>
                </a:solidFill>
                <a:latin typeface="Arial Rounded MT Bold"/>
              </a:rPr>
              <a:t>An introduction </a:t>
            </a:r>
            <a:br>
              <a:rPr lang="en-GB" b="1" dirty="0">
                <a:latin typeface="Arial Rounded MT Bold" panose="020F0704030504030204" pitchFamily="34" charset="77"/>
              </a:rPr>
            </a:br>
            <a:r>
              <a:rPr lang="en-GB" b="1" dirty="0">
                <a:solidFill>
                  <a:srgbClr val="7DB552"/>
                </a:solidFill>
                <a:latin typeface="Arial Rounded MT Bold"/>
              </a:rPr>
              <a:t>to composting</a:t>
            </a:r>
            <a:endParaRPr lang="en-GB" b="1" dirty="0">
              <a:solidFill>
                <a:srgbClr val="7DB552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98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7" grpId="0"/>
      <p:bldP spid="5" grpId="0"/>
      <p:bldP spid="5" grpId="1"/>
      <p:bldP spid="7" grpId="0"/>
      <p:bldP spid="7" grpId="1"/>
      <p:bldP spid="16" grpId="0"/>
      <p:bldP spid="16" grpId="1"/>
      <p:bldP spid="18" grpId="0"/>
      <p:bldP spid="18" grpId="1"/>
      <p:bldP spid="19" grpId="0"/>
      <p:bldP spid="19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97756-6CEA-DF12-6B34-E321A3E9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D8ED3E-3148-0CBA-D3BE-09558FC4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3883" r="-4673" b="3711"/>
          <a:stretch/>
        </p:blipFill>
        <p:spPr>
          <a:xfrm flipH="1">
            <a:off x="-1" y="6350"/>
            <a:ext cx="12191999" cy="68579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548CD4-B5E0-0943-A966-99A3B1DD22DE}"/>
              </a:ext>
            </a:extLst>
          </p:cNvPr>
          <p:cNvSpPr/>
          <p:nvPr/>
        </p:nvSpPr>
        <p:spPr>
          <a:xfrm>
            <a:off x="0" y="6349"/>
            <a:ext cx="6133856" cy="68516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C2D5F0-9303-B4AF-CB73-8E99D94611F6}"/>
              </a:ext>
            </a:extLst>
          </p:cNvPr>
          <p:cNvSpPr/>
          <p:nvPr/>
        </p:nvSpPr>
        <p:spPr>
          <a:xfrm>
            <a:off x="6766894" y="5514772"/>
            <a:ext cx="4808531" cy="786064"/>
          </a:xfrm>
          <a:prstGeom prst="roundRect">
            <a:avLst>
              <a:gd name="adj" fmla="val 15810"/>
            </a:avLst>
          </a:prstGeom>
          <a:solidFill>
            <a:srgbClr val="7DB552"/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0CE61-3B73-749B-5670-921BECE8F693}"/>
              </a:ext>
            </a:extLst>
          </p:cNvPr>
          <p:cNvSpPr txBox="1"/>
          <p:nvPr/>
        </p:nvSpPr>
        <p:spPr>
          <a:xfrm>
            <a:off x="7724196" y="5669366"/>
            <a:ext cx="4427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Let’s break it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871-97D4-600E-2B22-630B247B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20" y="3304870"/>
            <a:ext cx="5024347" cy="40092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where </a:t>
            </a:r>
            <a:r>
              <a:rPr lang="en-US" sz="2000" b="1" dirty="0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landfills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come in. A landfill is a large area where waste is buried.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like a giant bin for the rubbish we throw away.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However, landfills have problems, especially when it comes to </a:t>
            </a:r>
            <a:r>
              <a:rPr lang="en-US" sz="2000" b="1" dirty="0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waste</a:t>
            </a:r>
            <a:r>
              <a:rPr lang="en-US" sz="2000" dirty="0">
                <a:solidFill>
                  <a:srgbClr val="7DB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(things like food scraps and garden waste). </a:t>
            </a:r>
            <a:endParaRPr lang="en-US" sz="1800" dirty="0">
              <a:latin typeface="Arial Rounded MT Bold" panose="020F070403050403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373A9-C1B3-7640-6D38-4C36C00D218D}"/>
              </a:ext>
            </a:extLst>
          </p:cNvPr>
          <p:cNvSpPr txBox="1"/>
          <p:nvPr/>
        </p:nvSpPr>
        <p:spPr>
          <a:xfrm>
            <a:off x="564220" y="1099076"/>
            <a:ext cx="50243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Imagine all the waste we produce being dumped in one big pile - </a:t>
            </a:r>
            <a:r>
              <a:rPr lang="en-US" sz="2800" dirty="0">
                <a:solidFill>
                  <a:srgbClr val="7DB552"/>
                </a:solidFill>
                <a:latin typeface="Arial Rounded MT Bold" panose="020F0704030504030204" pitchFamily="34" charset="0"/>
              </a:rPr>
              <a:t>it needs to go somewhere, right?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C12463-C43A-12D3-BE15-82E86F08D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7562" y="471555"/>
            <a:ext cx="3900087" cy="74956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 panose="020F0704030504030204" pitchFamily="34" charset="77"/>
              </a:rPr>
              <a:t>Where does waste go?</a:t>
            </a:r>
          </a:p>
        </p:txBody>
      </p:sp>
    </p:spTree>
    <p:extLst>
      <p:ext uri="{BB962C8B-B14F-4D97-AF65-F5344CB8AC3E}">
        <p14:creationId xmlns:p14="http://schemas.microsoft.com/office/powerpoint/2010/main" val="2627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build="p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A0AA99-D129-10A3-0F9B-6083E294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2192000" cy="6864349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69839B-8CE7-A943-874D-2339B4A57167}"/>
              </a:ext>
            </a:extLst>
          </p:cNvPr>
          <p:cNvSpPr/>
          <p:nvPr/>
        </p:nvSpPr>
        <p:spPr>
          <a:xfrm>
            <a:off x="5035463" y="649150"/>
            <a:ext cx="6501008" cy="149255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DF7B5-FF6D-FE4D-ED4E-0A50B4AC0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717" y="947916"/>
            <a:ext cx="5849656" cy="3400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DB552"/>
                </a:solidFill>
                <a:latin typeface="Arial Rounded MT Bold"/>
              </a:rPr>
              <a:t>Methane gas: </a:t>
            </a:r>
            <a:r>
              <a:rPr lang="en-US" sz="1800" dirty="0">
                <a:latin typeface="Arial"/>
                <a:cs typeface="Arial"/>
              </a:rPr>
              <a:t>In landfills, organic waste rots without air and produces methane, a powerful greenhouse gas that worsens global warming.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72264-6776-42EE-1B49-E97B11BACB69}"/>
              </a:ext>
            </a:extLst>
          </p:cNvPr>
          <p:cNvSpPr txBox="1"/>
          <p:nvPr/>
        </p:nvSpPr>
        <p:spPr>
          <a:xfrm>
            <a:off x="570375" y="2381942"/>
            <a:ext cx="380879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is a smarter way to handle organic waste; it reduces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methane, 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resources, </a:t>
            </a: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helps the 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E489FA-99D1-3305-6A1A-279F5C5677AE}"/>
              </a:ext>
            </a:extLst>
          </p:cNvPr>
          <p:cNvSpPr txBox="1">
            <a:spLocks/>
          </p:cNvSpPr>
          <p:nvPr/>
        </p:nvSpPr>
        <p:spPr>
          <a:xfrm>
            <a:off x="570375" y="624588"/>
            <a:ext cx="3989100" cy="168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6600" b="1" dirty="0">
                <a:solidFill>
                  <a:schemeClr val="bg1"/>
                </a:solidFill>
                <a:latin typeface="Arial Rounded MT Bold" panose="020F0704030504030204" pitchFamily="34" charset="77"/>
                <a:cs typeface="ADLaM Display" panose="020F0502020204030204" pitchFamily="34" charset="0"/>
              </a:rPr>
              <a:t>Let’s break it down 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690195B-B44F-8226-7FAC-959B971ABB11}"/>
              </a:ext>
            </a:extLst>
          </p:cNvPr>
          <p:cNvSpPr/>
          <p:nvPr/>
        </p:nvSpPr>
        <p:spPr>
          <a:xfrm>
            <a:off x="5035463" y="2767970"/>
            <a:ext cx="6501008" cy="147602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B1DA2FFC-CAC9-09C8-8F70-3E6B8C9A470D}"/>
              </a:ext>
            </a:extLst>
          </p:cNvPr>
          <p:cNvSpPr/>
          <p:nvPr/>
        </p:nvSpPr>
        <p:spPr>
          <a:xfrm>
            <a:off x="5035463" y="4974609"/>
            <a:ext cx="6501008" cy="1167292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6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75845-B5D1-29B4-3C3C-4400E93A88FE}"/>
              </a:ext>
            </a:extLst>
          </p:cNvPr>
          <p:cNvSpPr txBox="1"/>
          <p:nvPr/>
        </p:nvSpPr>
        <p:spPr>
          <a:xfrm>
            <a:off x="5398717" y="3044315"/>
            <a:ext cx="594536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7DB552"/>
                </a:solidFill>
                <a:latin typeface="Arial Rounded MT Bold"/>
              </a:rPr>
              <a:t>Wasted </a:t>
            </a:r>
            <a:r>
              <a:rPr lang="en-US" b="1" dirty="0">
                <a:solidFill>
                  <a:srgbClr val="7DB552"/>
                </a:solidFill>
                <a:latin typeface="Arial Rounded MT Bold"/>
              </a:rPr>
              <a:t>resources</a:t>
            </a:r>
            <a:r>
              <a:rPr lang="en-US" sz="1800" b="1" dirty="0">
                <a:solidFill>
                  <a:srgbClr val="7DB552"/>
                </a:solidFill>
                <a:latin typeface="Arial Rounded MT Bold"/>
              </a:rPr>
              <a:t>: </a:t>
            </a:r>
            <a:r>
              <a:rPr lang="en-US" sz="1800" dirty="0">
                <a:latin typeface="Arial"/>
                <a:cs typeface="Arial"/>
              </a:rPr>
              <a:t>Organic waste contains nutrients that could be composted and reused, but instead, it’s wasted in landfills.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E0F89-4A14-A8B0-C87D-4947C4B64244}"/>
              </a:ext>
            </a:extLst>
          </p:cNvPr>
          <p:cNvSpPr txBox="1"/>
          <p:nvPr/>
        </p:nvSpPr>
        <p:spPr>
          <a:xfrm>
            <a:off x="5398717" y="5264856"/>
            <a:ext cx="5592871" cy="670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7DB552"/>
                </a:solidFill>
                <a:latin typeface="Arial Rounded MT Bold"/>
              </a:rPr>
              <a:t>Space </a:t>
            </a:r>
            <a:r>
              <a:rPr lang="en-US" dirty="0">
                <a:solidFill>
                  <a:srgbClr val="7DB552"/>
                </a:solidFill>
                <a:latin typeface="Arial Rounded MT Bold"/>
              </a:rPr>
              <a:t>issues</a:t>
            </a:r>
            <a:r>
              <a:rPr lang="en-US" sz="1800" dirty="0">
                <a:solidFill>
                  <a:srgbClr val="7DB552"/>
                </a:solidFill>
                <a:latin typeface="Arial Rounded MT Bold"/>
              </a:rPr>
              <a:t>: </a:t>
            </a:r>
            <a:r>
              <a:rPr lang="en-US" sz="1800" dirty="0">
                <a:latin typeface="Arial"/>
                <a:cs typeface="Arial"/>
              </a:rPr>
              <a:t>Landfills take up a lot of space and can cause bad smells and pollution.</a:t>
            </a:r>
          </a:p>
        </p:txBody>
      </p:sp>
    </p:spTree>
    <p:extLst>
      <p:ext uri="{BB962C8B-B14F-4D97-AF65-F5344CB8AC3E}">
        <p14:creationId xmlns:p14="http://schemas.microsoft.com/office/powerpoint/2010/main" val="27092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7" grpId="0"/>
      <p:bldP spid="10" grpId="0"/>
      <p:bldP spid="12" grpId="0" animBg="1"/>
      <p:bldP spid="13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77020-DC9F-5D7A-2CC4-5B92CE8F7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8" b="53368"/>
          <a:stretch/>
        </p:blipFill>
        <p:spPr>
          <a:xfrm>
            <a:off x="-15499" y="0"/>
            <a:ext cx="12207499" cy="6858000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F8BE90-A8AC-90D6-E51C-CE2E7CF5124B}"/>
              </a:ext>
            </a:extLst>
          </p:cNvPr>
          <p:cNvSpPr/>
          <p:nvPr/>
        </p:nvSpPr>
        <p:spPr>
          <a:xfrm>
            <a:off x="612730" y="642013"/>
            <a:ext cx="4890591" cy="572929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80BF53A1-A950-45E0-EF3F-A9221C54078F}"/>
              </a:ext>
            </a:extLst>
          </p:cNvPr>
          <p:cNvSpPr/>
          <p:nvPr/>
        </p:nvSpPr>
        <p:spPr>
          <a:xfrm>
            <a:off x="9821482" y="-92154"/>
            <a:ext cx="2237014" cy="2237014"/>
          </a:xfrm>
          <a:prstGeom prst="sun">
            <a:avLst/>
          </a:prstGeom>
          <a:solidFill>
            <a:srgbClr val="FFE5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7B32-7C81-9E25-F01A-C4867A23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925" y="3020633"/>
            <a:ext cx="4119438" cy="1836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/>
                <a:cs typeface="Arial"/>
              </a:rPr>
              <a:t>What could you do at home to stop organic waste going to landfill?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2" name="Picture 11" descr="A cartoon of a trash can&#10;&#10;AI-generated content may be incorrect.">
            <a:extLst>
              <a:ext uri="{FF2B5EF4-FFF2-40B4-BE49-F238E27FC236}">
                <a16:creationId xmlns:a16="http://schemas.microsoft.com/office/drawing/2014/main" id="{87C131B8-8BF3-1726-4894-4782214EC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1" y="606310"/>
            <a:ext cx="4251308" cy="564538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8F7FD38-AABC-F2A1-0AF6-64B4573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40" y="1054929"/>
            <a:ext cx="4645163" cy="183673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7DB552"/>
                </a:solidFill>
                <a:latin typeface="Arial Rounded MT Bold"/>
              </a:rPr>
              <a:t>Let’s </a:t>
            </a:r>
            <a:br>
              <a:rPr lang="en-GB" sz="4800" b="1" dirty="0">
                <a:latin typeface="Arial Rounded MT Bold" panose="020F0704030504030204" pitchFamily="34" charset="0"/>
              </a:rPr>
            </a:br>
            <a:r>
              <a:rPr lang="en-GB" sz="4800" b="1" dirty="0">
                <a:solidFill>
                  <a:srgbClr val="7DB552"/>
                </a:solidFill>
                <a:latin typeface="Arial Rounded MT Bold"/>
              </a:rPr>
              <a:t>discuss…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41A2EAA-F9ED-DE25-D9CD-8AB588C5B158}"/>
              </a:ext>
            </a:extLst>
          </p:cNvPr>
          <p:cNvSpPr/>
          <p:nvPr/>
        </p:nvSpPr>
        <p:spPr>
          <a:xfrm>
            <a:off x="937367" y="5014914"/>
            <a:ext cx="4234708" cy="992726"/>
          </a:xfrm>
          <a:prstGeom prst="roundRect">
            <a:avLst>
              <a:gd name="adj" fmla="val 20329"/>
            </a:avLst>
          </a:prstGeom>
          <a:solidFill>
            <a:srgbClr val="7DB5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GB" sz="2800">
              <a:latin typeface="Arial Rounded MT Bold" panose="020F0704030504030204" pitchFamily="34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0B1FFD-6BAF-B074-771B-0AB0169CAA90}"/>
              </a:ext>
            </a:extLst>
          </p:cNvPr>
          <p:cNvSpPr txBox="1"/>
          <p:nvPr/>
        </p:nvSpPr>
        <p:spPr>
          <a:xfrm>
            <a:off x="1691179" y="5275441"/>
            <a:ext cx="6215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for answers…</a:t>
            </a:r>
          </a:p>
        </p:txBody>
      </p:sp>
    </p:spTree>
    <p:extLst>
      <p:ext uri="{BB962C8B-B14F-4D97-AF65-F5344CB8AC3E}">
        <p14:creationId xmlns:p14="http://schemas.microsoft.com/office/powerpoint/2010/main" val="34373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D375-466D-0CF2-BE7F-82C53693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037CAAF-9D4F-087C-55FE-F62DCA1C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8" t="4680" r="32637" b="54936"/>
          <a:stretch/>
        </p:blipFill>
        <p:spPr>
          <a:xfrm>
            <a:off x="-15499" y="0"/>
            <a:ext cx="47804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192A5E-5805-C012-F97E-37FF3D7E732D}"/>
              </a:ext>
            </a:extLst>
          </p:cNvPr>
          <p:cNvSpPr txBox="1"/>
          <p:nvPr/>
        </p:nvSpPr>
        <p:spPr>
          <a:xfrm>
            <a:off x="5261552" y="671691"/>
            <a:ext cx="6582786" cy="64633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7DB552"/>
                </a:solidFill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Composting: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up a compost bin at home to turn food scraps and garden waste into nutrient-rich soil for plants.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DB55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Recycling garden waste: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council provided brown bins for your garden waste, if available.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DB552"/>
                </a:solidFill>
                <a:latin typeface="Arial Rounded MT Bold"/>
                <a:cs typeface="Arial"/>
              </a:rPr>
              <a:t>Education and awareness: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Teach others in your household to separate organic waste for composting or recycling.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DB55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Food waste reduction: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Plan meals carefully and store food properly to avoid throwing away food that has gone off and use leftovers creatively instead of discarding them.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7DB55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Community composting: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you don’t have space for a compost bin, join a community composting scheme or drop off organic waste at a local compost collection point.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AC322-61F8-43FE-F5BA-6B4B4885957D}"/>
              </a:ext>
            </a:extLst>
          </p:cNvPr>
          <p:cNvSpPr txBox="1"/>
          <p:nvPr/>
        </p:nvSpPr>
        <p:spPr>
          <a:xfrm>
            <a:off x="481147" y="426433"/>
            <a:ext cx="39892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could you do at home?</a:t>
            </a:r>
            <a:endParaRPr lang="en-GB" sz="48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Part 3: Composting and Organic Waste (KS3 &amp; 4)">
            <a:hlinkClick r:id="" action="ppaction://media"/>
            <a:extLst>
              <a:ext uri="{FF2B5EF4-FFF2-40B4-BE49-F238E27FC236}">
                <a16:creationId xmlns:a16="http://schemas.microsoft.com/office/drawing/2014/main" id="{1CFE0F34-FD36-4668-DE09-5F6810A737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97756-6CEA-DF12-6B34-E321A3E9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BA52861-4CE6-090F-073A-A2C6AF8CEB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8922" b="1474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EFA9B0D-2D33-CB6B-C428-A2721F1B3822}"/>
              </a:ext>
            </a:extLst>
          </p:cNvPr>
          <p:cNvSpPr/>
          <p:nvPr/>
        </p:nvSpPr>
        <p:spPr>
          <a:xfrm>
            <a:off x="612730" y="642013"/>
            <a:ext cx="6142031" cy="5729290"/>
          </a:xfrm>
          <a:prstGeom prst="roundRect">
            <a:avLst>
              <a:gd name="adj" fmla="val 9154"/>
            </a:avLst>
          </a:prstGeom>
          <a:solidFill>
            <a:schemeClr val="bg1"/>
          </a:solidFill>
          <a:ln>
            <a:noFill/>
          </a:ln>
          <a:effectLst>
            <a:outerShdw blurRad="411783" dist="50800" dir="5400000" algn="ctr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6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871-97D4-600E-2B22-630B247B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44" y="2201043"/>
            <a:ext cx="5332402" cy="3935626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Fruit peels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/>
                <a:cs typeface="Arial"/>
              </a:rPr>
              <a:t>(like banana, orange, or apple cores)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Vegetable scraps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/>
                <a:cs typeface="Arial"/>
              </a:rPr>
              <a:t>(like carrot tops or potato peels)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Eggshells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Pasta, bread or rice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Plate scrapings or leftovers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Hair or pet fur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Shredded paper</a:t>
            </a:r>
          </a:p>
          <a:p>
            <a:pPr eaLnBrk="0" fontAlgn="base" hangingPunct="0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defRPr/>
            </a:pPr>
            <a:r>
              <a:rPr lang="en-US" altLang="en-US" sz="2000" b="1" dirty="0">
                <a:latin typeface="Arial"/>
                <a:cs typeface="Arial"/>
              </a:rPr>
              <a:t>Twigs, cut grass or flowers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8F8F4-7EA6-C9D2-3E68-2E33EE6EF817}"/>
              </a:ext>
            </a:extLst>
          </p:cNvPr>
          <p:cNvSpPr txBox="1"/>
          <p:nvPr/>
        </p:nvSpPr>
        <p:spPr>
          <a:xfrm>
            <a:off x="994391" y="1350744"/>
            <a:ext cx="553703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7DB552"/>
                </a:solidFill>
                <a:latin typeface="Arial Rounded MT Bold"/>
              </a:rPr>
              <a:t>What can be composted?</a:t>
            </a:r>
          </a:p>
        </p:txBody>
      </p:sp>
      <p:pic>
        <p:nvPicPr>
          <p:cNvPr id="6" name="Picture 5" descr="A cartoon of a trash can&#10;&#10;AI-generated content may be incorrect.">
            <a:extLst>
              <a:ext uri="{FF2B5EF4-FFF2-40B4-BE49-F238E27FC236}">
                <a16:creationId xmlns:a16="http://schemas.microsoft.com/office/drawing/2014/main" id="{9067706F-A4BE-D74F-BF3B-32C86824C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62" y="642013"/>
            <a:ext cx="4251308" cy="5645380"/>
          </a:xfrm>
          <a:prstGeom prst="rect">
            <a:avLst/>
          </a:prstGeom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18244116-EF6A-E1D5-5DC8-9D332FCD1332}"/>
              </a:ext>
            </a:extLst>
          </p:cNvPr>
          <p:cNvSpPr/>
          <p:nvPr/>
        </p:nvSpPr>
        <p:spPr>
          <a:xfrm>
            <a:off x="9453616" y="863600"/>
            <a:ext cx="2312537" cy="1549400"/>
          </a:xfrm>
          <a:prstGeom prst="wedgeEllipseCallout">
            <a:avLst/>
          </a:prstGeom>
          <a:solidFill>
            <a:srgbClr val="F2A0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6B1C9-5F25-641C-5CAB-F92E2A2EA83C}"/>
              </a:ext>
            </a:extLst>
          </p:cNvPr>
          <p:cNvSpPr txBox="1">
            <a:spLocks/>
          </p:cNvSpPr>
          <p:nvPr/>
        </p:nvSpPr>
        <p:spPr>
          <a:xfrm>
            <a:off x="8066514" y="1246816"/>
            <a:ext cx="5035940" cy="297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I take your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garden waste</a:t>
            </a:r>
            <a:endParaRPr lang="en-US" sz="1050" dirty="0">
              <a:solidFill>
                <a:schemeClr val="bg1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4CDEECE-D4A6-11D8-3953-82534DDCA308}"/>
              </a:ext>
            </a:extLst>
          </p:cNvPr>
          <p:cNvSpPr/>
          <p:nvPr/>
        </p:nvSpPr>
        <p:spPr>
          <a:xfrm>
            <a:off x="10114016" y="3430524"/>
            <a:ext cx="1855337" cy="1243076"/>
          </a:xfrm>
          <a:prstGeom prst="wedgeEllipseCallout">
            <a:avLst/>
          </a:prstGeom>
          <a:solidFill>
            <a:srgbClr val="F2A0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819E30-5CD6-2B30-D97A-4B9A82EF3B49}"/>
              </a:ext>
            </a:extLst>
          </p:cNvPr>
          <p:cNvSpPr txBox="1">
            <a:spLocks/>
          </p:cNvSpPr>
          <p:nvPr/>
        </p:nvSpPr>
        <p:spPr>
          <a:xfrm>
            <a:off x="8498314" y="3581400"/>
            <a:ext cx="5035940" cy="297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..and I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take food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scraps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0F8EED-A0A0-E206-8BD0-BED0BEE672F0}"/>
              </a:ext>
            </a:extLst>
          </p:cNvPr>
          <p:cNvSpPr txBox="1">
            <a:spLocks/>
          </p:cNvSpPr>
          <p:nvPr/>
        </p:nvSpPr>
        <p:spPr>
          <a:xfrm>
            <a:off x="985544" y="466676"/>
            <a:ext cx="3787477" cy="149973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DB552"/>
                </a:solidFill>
                <a:latin typeface="Arial Rounded MT Bold"/>
              </a:rPr>
              <a:t>Let’s recap…</a:t>
            </a:r>
          </a:p>
        </p:txBody>
      </p:sp>
    </p:spTree>
    <p:extLst>
      <p:ext uri="{BB962C8B-B14F-4D97-AF65-F5344CB8AC3E}">
        <p14:creationId xmlns:p14="http://schemas.microsoft.com/office/powerpoint/2010/main" val="10322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2" grpId="0" animBg="1"/>
      <p:bldP spid="4" grpId="0"/>
      <p:bldP spid="7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9e552-297e-4583-a3fd-e5f28a96cb9c">
      <Terms xmlns="http://schemas.microsoft.com/office/infopath/2007/PartnerControls"/>
    </lcf76f155ced4ddcb4097134ff3c332f>
    <TaxCatchAll xmlns="321bd461-8c91-4634-8508-43f258d78a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6CD72F662264B97504E0CBD72E3CA" ma:contentTypeVersion="18" ma:contentTypeDescription="Create a new document." ma:contentTypeScope="" ma:versionID="359f631b1636eb8c1e41c7c27db5be73">
  <xsd:schema xmlns:xsd="http://www.w3.org/2001/XMLSchema" xmlns:xs="http://www.w3.org/2001/XMLSchema" xmlns:p="http://schemas.microsoft.com/office/2006/metadata/properties" xmlns:ns2="dd49e552-297e-4583-a3fd-e5f28a96cb9c" xmlns:ns3="321bd461-8c91-4634-8508-43f258d78a12" targetNamespace="http://schemas.microsoft.com/office/2006/metadata/properties" ma:root="true" ma:fieldsID="ea274768d04f9f53c6669c290a8b8cbf" ns2:_="" ns3:_="">
    <xsd:import namespace="dd49e552-297e-4583-a3fd-e5f28a96cb9c"/>
    <xsd:import namespace="321bd461-8c91-4634-8508-43f258d78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9e552-297e-4583-a3fd-e5f28a96c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233691-7fb0-4aba-8bee-994cce3a13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d461-8c91-4634-8508-43f258d78a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0cbc41-00d4-46bd-bca7-e76c4370fb7b}" ma:internalName="TaxCatchAll" ma:showField="CatchAllData" ma:web="321bd461-8c91-4634-8508-43f258d78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8138E-85B5-4D95-8535-2FCCFF96D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098D4-189C-41E6-B557-39823FAF9891}">
  <ds:schemaRefs>
    <ds:schemaRef ds:uri="http://purl.org/dc/terms/"/>
    <ds:schemaRef ds:uri="321bd461-8c91-4634-8508-43f258d78a12"/>
    <ds:schemaRef ds:uri="http://schemas.microsoft.com/office/2006/documentManagement/types"/>
    <ds:schemaRef ds:uri="http://schemas.microsoft.com/office/infopath/2007/PartnerControls"/>
    <ds:schemaRef ds:uri="dd49e552-297e-4583-a3fd-e5f28a96cb9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383369-B4D2-4EF9-90A6-8A2661AD2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9e552-297e-4583-a3fd-e5f28a96cb9c"/>
    <ds:schemaRef ds:uri="321bd461-8c91-4634-8508-43f258d78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1112</Words>
  <Application>Microsoft Office PowerPoint</Application>
  <PresentationFormat>Widescreen</PresentationFormat>
  <Paragraphs>119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Arial Rounded MT Bold</vt:lpstr>
      <vt:lpstr>Calibri</vt:lpstr>
      <vt:lpstr>Office Theme</vt:lpstr>
      <vt:lpstr>Part 3 Composting  and organic waste</vt:lpstr>
      <vt:lpstr>Learning  Objectives:</vt:lpstr>
      <vt:lpstr>An introduction  to composting</vt:lpstr>
      <vt:lpstr>Where does waste go?</vt:lpstr>
      <vt:lpstr>PowerPoint Presentation</vt:lpstr>
      <vt:lpstr>Let’s  discuss…</vt:lpstr>
      <vt:lpstr>PowerPoint Presentation</vt:lpstr>
      <vt:lpstr>PowerPoint Presentation</vt:lpstr>
      <vt:lpstr>PowerPoint Presentation</vt:lpstr>
      <vt:lpstr>Sort it out!</vt:lpstr>
      <vt:lpstr>Composting</vt:lpstr>
      <vt:lpstr>PowerPoint Presentation</vt:lpstr>
      <vt:lpstr>PowerPoint Presentation</vt:lpstr>
      <vt:lpstr>Compost bin</vt:lpstr>
      <vt:lpstr>PowerPoint Presentation</vt:lpstr>
      <vt:lpstr>Compost care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O'Dwyer</dc:creator>
  <cp:lastModifiedBy>Cheeseman Matthew</cp:lastModifiedBy>
  <cp:revision>51</cp:revision>
  <dcterms:created xsi:type="dcterms:W3CDTF">2025-06-24T14:27:30Z</dcterms:created>
  <dcterms:modified xsi:type="dcterms:W3CDTF">2026-02-19T10:42:55Z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0x010100B606CD72F662264B97504E0CBD72E3CA</vt:lpwstr>
  </property>
  <property fmtid="{D5CDD505-2E9C-101B-9397-08002B2CF9AE}" pid="3" name="MediaServiceImageTags">
    <vt:lpwstr/>
  </property>
  <property fmtid="{D5CDD505-2E9C-101B-9397-08002B2CF9AE}" pid="4" name="MSIP_Label_bdad5af3-eb5c-4559-9375-26974fdd413e_Enabled">
    <vt:lpwstr>true</vt:lpwstr>
  </property>
  <property fmtid="{D5CDD505-2E9C-101B-9397-08002B2CF9AE}" pid="5" name="MSIP_Label_bdad5af3-eb5c-4559-9375-26974fdd413e_SetDate">
    <vt:lpwstr>2026-02-19T08:31:12Z</vt:lpwstr>
  </property>
  <property fmtid="{D5CDD505-2E9C-101B-9397-08002B2CF9AE}" pid="6" name="MSIP_Label_bdad5af3-eb5c-4559-9375-26974fdd413e_Method">
    <vt:lpwstr>Standard</vt:lpwstr>
  </property>
  <property fmtid="{D5CDD505-2E9C-101B-9397-08002B2CF9AE}" pid="7" name="MSIP_Label_bdad5af3-eb5c-4559-9375-26974fdd413e_Name">
    <vt:lpwstr>General</vt:lpwstr>
  </property>
  <property fmtid="{D5CDD505-2E9C-101B-9397-08002B2CF9AE}" pid="8" name="MSIP_Label_bdad5af3-eb5c-4559-9375-26974fdd413e_SiteId">
    <vt:lpwstr>998b793d-d177-4b88-8be1-6fe1f323a70b</vt:lpwstr>
  </property>
  <property fmtid="{D5CDD505-2E9C-101B-9397-08002B2CF9AE}" pid="9" name="MSIP_Label_bdad5af3-eb5c-4559-9375-26974fdd413e_ActionId">
    <vt:lpwstr>9c1c0470-15f7-4c6f-a32d-07c199557244</vt:lpwstr>
  </property>
  <property fmtid="{D5CDD505-2E9C-101B-9397-08002B2CF9AE}" pid="10" name="MSIP_Label_bdad5af3-eb5c-4559-9375-26974fdd413e_ContentBits">
    <vt:lpwstr>3</vt:lpwstr>
  </property>
  <property fmtid="{D5CDD505-2E9C-101B-9397-08002B2CF9AE}" pid="11" name="MSIP_Label_bdad5af3-eb5c-4559-9375-26974fdd413e_Tag">
    <vt:lpwstr>10, 3, 0, 1</vt:lpwstr>
  </property>
  <property fmtid="{D5CDD505-2E9C-101B-9397-08002B2CF9AE}" pid="12" name="ClassificationContentMarkingFooterLocations">
    <vt:lpwstr>Office Theme:10</vt:lpwstr>
  </property>
  <property fmtid="{D5CDD505-2E9C-101B-9397-08002B2CF9AE}" pid="13" name="ClassificationContentMarkingFooterText">
    <vt:lpwstr>OFFICIAL</vt:lpwstr>
  </property>
  <property fmtid="{D5CDD505-2E9C-101B-9397-08002B2CF9AE}" pid="14" name="ClassificationContentMarkingHeaderLocations">
    <vt:lpwstr>Office Theme:9</vt:lpwstr>
  </property>
  <property fmtid="{D5CDD505-2E9C-101B-9397-08002B2CF9AE}" pid="15" name="ClassificationContentMarkingHeaderText">
    <vt:lpwstr>OFFICIAL</vt:lpwstr>
  </property>
</Properties>
</file>