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9"/>
  </p:notesMasterIdLst>
  <p:sldIdLst>
    <p:sldId id="290" r:id="rId5"/>
    <p:sldId id="257" r:id="rId6"/>
    <p:sldId id="291" r:id="rId7"/>
    <p:sldId id="293" r:id="rId8"/>
    <p:sldId id="276" r:id="rId9"/>
    <p:sldId id="261" r:id="rId10"/>
    <p:sldId id="262" r:id="rId11"/>
    <p:sldId id="278" r:id="rId12"/>
    <p:sldId id="256" r:id="rId13"/>
    <p:sldId id="281" r:id="rId14"/>
    <p:sldId id="266" r:id="rId15"/>
    <p:sldId id="282" r:id="rId16"/>
    <p:sldId id="284" r:id="rId17"/>
    <p:sldId id="292" r:id="rId18"/>
    <p:sldId id="294" r:id="rId19"/>
    <p:sldId id="279" r:id="rId20"/>
    <p:sldId id="270" r:id="rId21"/>
    <p:sldId id="269" r:id="rId22"/>
    <p:sldId id="285" r:id="rId23"/>
    <p:sldId id="286" r:id="rId24"/>
    <p:sldId id="273" r:id="rId25"/>
    <p:sldId id="287" r:id="rId26"/>
    <p:sldId id="271" r:id="rId27"/>
    <p:sldId id="289"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CB451"/>
    <a:srgbClr val="7DB55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7F3325D-4AFE-44EB-8E48-8617F12D860D}" v="2" dt="2026-02-19T10:13:48.9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9" d="100"/>
          <a:sy n="99" d="100"/>
        </p:scale>
        <p:origin x="108" y="2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eeseman Matthew" userId="dcb59cf4-c64a-4dca-836c-b0300c88ab8d" providerId="ADAL" clId="{912A353E-AA81-4F6B-9BBF-68297B051901}"/>
    <pc:docChg chg="custSel mod modSld modMainMaster">
      <pc:chgData name="Cheeseman Matthew" userId="dcb59cf4-c64a-4dca-836c-b0300c88ab8d" providerId="ADAL" clId="{912A353E-AA81-4F6B-9BBF-68297B051901}" dt="2026-02-19T10:13:48.925" v="10"/>
      <pc:docMkLst>
        <pc:docMk/>
      </pc:docMkLst>
      <pc:sldChg chg="addSp delSp modSp mod delAnim modAnim">
        <pc:chgData name="Cheeseman Matthew" userId="dcb59cf4-c64a-4dca-836c-b0300c88ab8d" providerId="ADAL" clId="{912A353E-AA81-4F6B-9BBF-68297B051901}" dt="2026-02-19T10:13:48.925" v="10"/>
        <pc:sldMkLst>
          <pc:docMk/>
          <pc:sldMk cId="799214794" sldId="262"/>
        </pc:sldMkLst>
        <pc:spChg chg="add del mod">
          <ac:chgData name="Cheeseman Matthew" userId="dcb59cf4-c64a-4dca-836c-b0300c88ab8d" providerId="ADAL" clId="{912A353E-AA81-4F6B-9BBF-68297B051901}" dt="2026-02-19T10:13:34.254" v="9" actId="478"/>
          <ac:spMkLst>
            <pc:docMk/>
            <pc:sldMk cId="799214794" sldId="262"/>
            <ac:spMk id="2" creationId="{2FA07EC0-A988-55DC-647C-1448479E5FC2}"/>
          </ac:spMkLst>
        </pc:spChg>
        <pc:picChg chg="add mod">
          <ac:chgData name="Cheeseman Matthew" userId="dcb59cf4-c64a-4dca-836c-b0300c88ab8d" providerId="ADAL" clId="{912A353E-AA81-4F6B-9BBF-68297B051901}" dt="2026-02-19T10:13:48.925" v="10"/>
          <ac:picMkLst>
            <pc:docMk/>
            <pc:sldMk cId="799214794" sldId="262"/>
            <ac:picMk id="3" creationId="{1E30B021-77F5-1330-63B9-95360C08BCB4}"/>
          </ac:picMkLst>
        </pc:picChg>
        <pc:picChg chg="del">
          <ac:chgData name="Cheeseman Matthew" userId="dcb59cf4-c64a-4dca-836c-b0300c88ab8d" providerId="ADAL" clId="{912A353E-AA81-4F6B-9BBF-68297B051901}" dt="2026-02-19T08:20:16.895" v="0" actId="478"/>
          <ac:picMkLst>
            <pc:docMk/>
            <pc:sldMk cId="799214794" sldId="262"/>
            <ac:picMk id="10" creationId="{52B1B0CC-D4B4-E083-79A7-7D8431A05CDF}"/>
          </ac:picMkLst>
        </pc:picChg>
      </pc:sldChg>
      <pc:sldMasterChg chg="addSp mod">
        <pc:chgData name="Cheeseman Matthew" userId="dcb59cf4-c64a-4dca-836c-b0300c88ab8d" providerId="ADAL" clId="{912A353E-AA81-4F6B-9BBF-68297B051901}" dt="2026-02-19T08:20:25.696" v="5" actId="33475"/>
        <pc:sldMasterMkLst>
          <pc:docMk/>
          <pc:sldMasterMk cId="2597121674" sldId="2147483648"/>
        </pc:sldMasterMkLst>
        <pc:spChg chg="add">
          <ac:chgData name="Cheeseman Matthew" userId="dcb59cf4-c64a-4dca-836c-b0300c88ab8d" providerId="ADAL" clId="{912A353E-AA81-4F6B-9BBF-68297B051901}" dt="2026-02-19T08:20:25.696" v="5" actId="33475"/>
          <ac:spMkLst>
            <pc:docMk/>
            <pc:sldMasterMk cId="2597121674" sldId="2147483648"/>
            <ac:spMk id="9" creationId="{3B7100B3-7790-1488-4E69-0993CE021A98}"/>
          </ac:spMkLst>
        </pc:spChg>
        <pc:spChg chg="add">
          <ac:chgData name="Cheeseman Matthew" userId="dcb59cf4-c64a-4dca-836c-b0300c88ab8d" providerId="ADAL" clId="{912A353E-AA81-4F6B-9BBF-68297B051901}" dt="2026-02-19T08:20:25.696" v="5" actId="33475"/>
          <ac:spMkLst>
            <pc:docMk/>
            <pc:sldMasterMk cId="2597121674" sldId="2147483648"/>
            <ac:spMk id="10" creationId="{03AFD71A-7012-7309-7241-F2215BC98D08}"/>
          </ac:spMkLst>
        </pc:spChg>
      </pc:sldMasterChg>
    </pc:docChg>
  </pc:docChgLst>
  <pc:docChgLst>
    <pc:chgData name="Lola Bell" userId="35829591-d54e-45a8-96eb-55b1106d1785" providerId="ADAL" clId="{C460D390-82CA-4CCE-AEF3-BCCB62714ECA}"/>
    <pc:docChg chg="undo custSel modSld sldOrd">
      <pc:chgData name="Lola Bell" userId="35829591-d54e-45a8-96eb-55b1106d1785" providerId="ADAL" clId="{C460D390-82CA-4CCE-AEF3-BCCB62714ECA}" dt="2026-02-10T13:48:16.213" v="627" actId="20577"/>
      <pc:docMkLst>
        <pc:docMk/>
      </pc:docMkLst>
      <pc:sldChg chg="addSp delSp modSp mod">
        <pc:chgData name="Lola Bell" userId="35829591-d54e-45a8-96eb-55b1106d1785" providerId="ADAL" clId="{C460D390-82CA-4CCE-AEF3-BCCB62714ECA}" dt="2026-02-10T13:24:08.388" v="582" actId="27636"/>
        <pc:sldMkLst>
          <pc:docMk/>
          <pc:sldMk cId="4263955327" sldId="270"/>
        </pc:sldMkLst>
        <pc:spChg chg="add mod">
          <ac:chgData name="Lola Bell" userId="35829591-d54e-45a8-96eb-55b1106d1785" providerId="ADAL" clId="{C460D390-82CA-4CCE-AEF3-BCCB62714ECA}" dt="2026-02-10T13:24:08.388" v="582" actId="27636"/>
          <ac:spMkLst>
            <pc:docMk/>
            <pc:sldMk cId="4263955327" sldId="270"/>
            <ac:spMk id="10" creationId="{73F411FC-9091-6D39-A5CD-B9DB4B6A4B6D}"/>
          </ac:spMkLst>
        </pc:spChg>
      </pc:sldChg>
      <pc:sldChg chg="modSp">
        <pc:chgData name="Lola Bell" userId="35829591-d54e-45a8-96eb-55b1106d1785" providerId="ADAL" clId="{C460D390-82CA-4CCE-AEF3-BCCB62714ECA}" dt="2026-02-10T13:48:16.213" v="627" actId="20577"/>
        <pc:sldMkLst>
          <pc:docMk/>
          <pc:sldMk cId="1455833103" sldId="271"/>
        </pc:sldMkLst>
        <pc:spChg chg="mod">
          <ac:chgData name="Lola Bell" userId="35829591-d54e-45a8-96eb-55b1106d1785" providerId="ADAL" clId="{C460D390-82CA-4CCE-AEF3-BCCB62714ECA}" dt="2026-02-10T13:48:16.213" v="627" actId="20577"/>
          <ac:spMkLst>
            <pc:docMk/>
            <pc:sldMk cId="1455833103" sldId="271"/>
            <ac:spMk id="12" creationId="{C5D6BB70-F039-C50F-8832-A633CF7BEE8A}"/>
          </ac:spMkLst>
        </pc:spChg>
      </pc:sldChg>
      <pc:sldChg chg="modSp modAnim">
        <pc:chgData name="Lola Bell" userId="35829591-d54e-45a8-96eb-55b1106d1785" providerId="ADAL" clId="{C460D390-82CA-4CCE-AEF3-BCCB62714ECA}" dt="2026-02-10T13:25:13.121" v="590"/>
        <pc:sldMkLst>
          <pc:docMk/>
          <pc:sldMk cId="692515995" sldId="276"/>
        </pc:sldMkLst>
        <pc:spChg chg="mod">
          <ac:chgData name="Lola Bell" userId="35829591-d54e-45a8-96eb-55b1106d1785" providerId="ADAL" clId="{C460D390-82CA-4CCE-AEF3-BCCB62714ECA}" dt="2026-02-10T13:25:13.121" v="590"/>
          <ac:spMkLst>
            <pc:docMk/>
            <pc:sldMk cId="692515995" sldId="276"/>
            <ac:spMk id="3" creationId="{3392A1D6-D0AB-54EB-D29D-72763F42E8B4}"/>
          </ac:spMkLst>
        </pc:spChg>
      </pc:sldChg>
      <pc:sldChg chg="modSp modAnim">
        <pc:chgData name="Lola Bell" userId="35829591-d54e-45a8-96eb-55b1106d1785" providerId="ADAL" clId="{C460D390-82CA-4CCE-AEF3-BCCB62714ECA}" dt="2026-02-10T13:27:48.610" v="601" actId="207"/>
        <pc:sldMkLst>
          <pc:docMk/>
          <pc:sldMk cId="2484452343" sldId="278"/>
        </pc:sldMkLst>
        <pc:spChg chg="mod">
          <ac:chgData name="Lola Bell" userId="35829591-d54e-45a8-96eb-55b1106d1785" providerId="ADAL" clId="{C460D390-82CA-4CCE-AEF3-BCCB62714ECA}" dt="2026-02-10T13:27:48.610" v="601" actId="207"/>
          <ac:spMkLst>
            <pc:docMk/>
            <pc:sldMk cId="2484452343" sldId="278"/>
            <ac:spMk id="11" creationId="{C8DFAC2A-901C-C465-D1B9-1D30CFF439C5}"/>
          </ac:spMkLst>
        </pc:spChg>
      </pc:sldChg>
      <pc:sldChg chg="modSp mod">
        <pc:chgData name="Lola Bell" userId="35829591-d54e-45a8-96eb-55b1106d1785" providerId="ADAL" clId="{C460D390-82CA-4CCE-AEF3-BCCB62714ECA}" dt="2026-02-10T13:47:33.268" v="622" actId="1036"/>
        <pc:sldMkLst>
          <pc:docMk/>
          <pc:sldMk cId="1254192644" sldId="286"/>
        </pc:sldMkLst>
        <pc:spChg chg="mod">
          <ac:chgData name="Lola Bell" userId="35829591-d54e-45a8-96eb-55b1106d1785" providerId="ADAL" clId="{C460D390-82CA-4CCE-AEF3-BCCB62714ECA}" dt="2026-02-10T13:47:33.268" v="622" actId="1036"/>
          <ac:spMkLst>
            <pc:docMk/>
            <pc:sldMk cId="1254192644" sldId="286"/>
            <ac:spMk id="2" creationId="{795117A9-EA33-D2C7-2509-0BABB306E38E}"/>
          </ac:spMkLst>
        </pc:spChg>
        <pc:spChg chg="mod">
          <ac:chgData name="Lola Bell" userId="35829591-d54e-45a8-96eb-55b1106d1785" providerId="ADAL" clId="{C460D390-82CA-4CCE-AEF3-BCCB62714ECA}" dt="2026-02-10T13:47:33.268" v="622" actId="1036"/>
          <ac:spMkLst>
            <pc:docMk/>
            <pc:sldMk cId="1254192644" sldId="286"/>
            <ac:spMk id="3" creationId="{D1EC95AC-3947-13AC-2B10-C594763C3968}"/>
          </ac:spMkLst>
        </pc:spChg>
        <pc:spChg chg="mod">
          <ac:chgData name="Lola Bell" userId="35829591-d54e-45a8-96eb-55b1106d1785" providerId="ADAL" clId="{C460D390-82CA-4CCE-AEF3-BCCB62714ECA}" dt="2026-02-10T13:47:22.334" v="612" actId="255"/>
          <ac:spMkLst>
            <pc:docMk/>
            <pc:sldMk cId="1254192644" sldId="286"/>
            <ac:spMk id="6" creationId="{CD4D3F3E-6587-F068-006F-3ECDC8F7DDA3}"/>
          </ac:spMkLst>
        </pc:spChg>
        <pc:spChg chg="mod">
          <ac:chgData name="Lola Bell" userId="35829591-d54e-45a8-96eb-55b1106d1785" providerId="ADAL" clId="{C460D390-82CA-4CCE-AEF3-BCCB62714ECA}" dt="2026-02-10T13:47:15.653" v="611" actId="255"/>
          <ac:spMkLst>
            <pc:docMk/>
            <pc:sldMk cId="1254192644" sldId="286"/>
            <ac:spMk id="11" creationId="{C94CAFFE-8F60-D4C7-7044-748424455161}"/>
          </ac:spMkLst>
        </pc:spChg>
      </pc:sldChg>
      <pc:sldChg chg="modSp">
        <pc:chgData name="Lola Bell" userId="35829591-d54e-45a8-96eb-55b1106d1785" providerId="ADAL" clId="{C460D390-82CA-4CCE-AEF3-BCCB62714ECA}" dt="2026-02-10T13:24:07.231" v="581" actId="20577"/>
        <pc:sldMkLst>
          <pc:docMk/>
          <pc:sldMk cId="2757239546" sldId="293"/>
        </pc:sldMkLst>
        <pc:spChg chg="mod">
          <ac:chgData name="Lola Bell" userId="35829591-d54e-45a8-96eb-55b1106d1785" providerId="ADAL" clId="{C460D390-82CA-4CCE-AEF3-BCCB62714ECA}" dt="2026-02-10T13:24:07.231" v="581" actId="20577"/>
          <ac:spMkLst>
            <pc:docMk/>
            <pc:sldMk cId="2757239546" sldId="293"/>
            <ac:spMk id="3" creationId="{3392A1D6-D0AB-54EB-D29D-72763F42E8B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BF9C70-846F-4D2F-9506-BAC9DD98471F}" type="datetimeFigureOut">
              <a:rPr lang="en-GB" smtClean="0"/>
              <a:t>19/02/2026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F3513E-39EA-4D1E-8F43-956B78F9F4FF}" type="slidenum">
              <a:rPr lang="en-GB" smtClean="0"/>
              <a:t>‹#›</a:t>
            </a:fld>
            <a:endParaRPr lang="en-GB"/>
          </a:p>
        </p:txBody>
      </p:sp>
    </p:spTree>
    <p:extLst>
      <p:ext uri="{BB962C8B-B14F-4D97-AF65-F5344CB8AC3E}">
        <p14:creationId xmlns:p14="http://schemas.microsoft.com/office/powerpoint/2010/main" val="24452298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74F24B0-65F2-BB42-ACA6-7DD165EC59A6}" type="slidenum">
              <a:rPr lang="en-US" smtClean="0"/>
              <a:t>3</a:t>
            </a:fld>
            <a:endParaRPr lang="en-US"/>
          </a:p>
        </p:txBody>
      </p:sp>
    </p:spTree>
    <p:extLst>
      <p:ext uri="{BB962C8B-B14F-4D97-AF65-F5344CB8AC3E}">
        <p14:creationId xmlns:p14="http://schemas.microsoft.com/office/powerpoint/2010/main" val="2549343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385F64-2806-A8E1-821A-D5B6DD96E9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77C78B-111B-6CA0-B6FF-1D62870CFA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B1B396-602F-30A6-F724-613B99632E0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1E28226-5F42-23AF-8594-3DC8D49E3D19}"/>
              </a:ext>
            </a:extLst>
          </p:cNvPr>
          <p:cNvSpPr>
            <a:spLocks noGrp="1"/>
          </p:cNvSpPr>
          <p:nvPr>
            <p:ph type="sldNum" sz="quarter" idx="5"/>
          </p:nvPr>
        </p:nvSpPr>
        <p:spPr/>
        <p:txBody>
          <a:bodyPr/>
          <a:lstStyle/>
          <a:p>
            <a:fld id="{D74F24B0-65F2-BB42-ACA6-7DD165EC59A6}" type="slidenum">
              <a:rPr lang="en-US" smtClean="0"/>
              <a:t>4</a:t>
            </a:fld>
            <a:endParaRPr lang="en-US"/>
          </a:p>
        </p:txBody>
      </p:sp>
    </p:spTree>
    <p:extLst>
      <p:ext uri="{BB962C8B-B14F-4D97-AF65-F5344CB8AC3E}">
        <p14:creationId xmlns:p14="http://schemas.microsoft.com/office/powerpoint/2010/main" val="19661476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385F64-2806-A8E1-821A-D5B6DD96E9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77C78B-111B-6CA0-B6FF-1D62870CFA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B1B396-602F-30A6-F724-613B99632E0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1E28226-5F42-23AF-8594-3DC8D49E3D19}"/>
              </a:ext>
            </a:extLst>
          </p:cNvPr>
          <p:cNvSpPr>
            <a:spLocks noGrp="1"/>
          </p:cNvSpPr>
          <p:nvPr>
            <p:ph type="sldNum" sz="quarter" idx="5"/>
          </p:nvPr>
        </p:nvSpPr>
        <p:spPr/>
        <p:txBody>
          <a:bodyPr/>
          <a:lstStyle/>
          <a:p>
            <a:fld id="{D74F24B0-65F2-BB42-ACA6-7DD165EC59A6}" type="slidenum">
              <a:rPr lang="en-US" smtClean="0"/>
              <a:t>5</a:t>
            </a:fld>
            <a:endParaRPr lang="en-US"/>
          </a:p>
        </p:txBody>
      </p:sp>
    </p:spTree>
    <p:extLst>
      <p:ext uri="{BB962C8B-B14F-4D97-AF65-F5344CB8AC3E}">
        <p14:creationId xmlns:p14="http://schemas.microsoft.com/office/powerpoint/2010/main" val="1966147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3F3513E-39EA-4D1E-8F43-956B78F9F4FF}" type="slidenum">
              <a:rPr lang="en-GB" smtClean="0"/>
              <a:t>10</a:t>
            </a:fld>
            <a:endParaRPr lang="en-GB"/>
          </a:p>
        </p:txBody>
      </p:sp>
    </p:spTree>
    <p:extLst>
      <p:ext uri="{BB962C8B-B14F-4D97-AF65-F5344CB8AC3E}">
        <p14:creationId xmlns:p14="http://schemas.microsoft.com/office/powerpoint/2010/main" val="26171770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3F3513E-39EA-4D1E-8F43-956B78F9F4FF}" type="slidenum">
              <a:rPr lang="en-GB" smtClean="0"/>
              <a:t>16</a:t>
            </a:fld>
            <a:endParaRPr lang="en-GB"/>
          </a:p>
        </p:txBody>
      </p:sp>
    </p:spTree>
    <p:extLst>
      <p:ext uri="{BB962C8B-B14F-4D97-AF65-F5344CB8AC3E}">
        <p14:creationId xmlns:p14="http://schemas.microsoft.com/office/powerpoint/2010/main" val="2418058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A77919-63EA-B1EC-46EC-0311E842E1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04E786-D548-EE8B-BB0A-258ADC9B57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692E7C6-A5CB-39B1-BD8D-A06F6717F30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E38AED1-D2BA-A2E8-7ECD-7895A9B4C216}"/>
              </a:ext>
            </a:extLst>
          </p:cNvPr>
          <p:cNvSpPr>
            <a:spLocks noGrp="1"/>
          </p:cNvSpPr>
          <p:nvPr>
            <p:ph type="sldNum" sz="quarter" idx="5"/>
          </p:nvPr>
        </p:nvSpPr>
        <p:spPr/>
        <p:txBody>
          <a:bodyPr/>
          <a:lstStyle/>
          <a:p>
            <a:fld id="{D74F24B0-65F2-BB42-ACA6-7DD165EC59A6}" type="slidenum">
              <a:rPr lang="en-US" smtClean="0"/>
              <a:t>24</a:t>
            </a:fld>
            <a:endParaRPr lang="en-US"/>
          </a:p>
        </p:txBody>
      </p:sp>
    </p:spTree>
    <p:extLst>
      <p:ext uri="{BB962C8B-B14F-4D97-AF65-F5344CB8AC3E}">
        <p14:creationId xmlns:p14="http://schemas.microsoft.com/office/powerpoint/2010/main" val="38590476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D6082-6401-73EE-8041-24E9916B483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33A5FA5-8DE5-72A6-0BC7-A2698943BE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1ADE584-E0E5-121A-1DD1-D452C54E069F}"/>
              </a:ext>
            </a:extLst>
          </p:cNvPr>
          <p:cNvSpPr>
            <a:spLocks noGrp="1"/>
          </p:cNvSpPr>
          <p:nvPr>
            <p:ph type="dt" sz="half" idx="10"/>
          </p:nvPr>
        </p:nvSpPr>
        <p:spPr/>
        <p:txBody>
          <a:bodyPr/>
          <a:lstStyle/>
          <a:p>
            <a:fld id="{C3B81062-B6FC-422A-9BAF-6D2165BFF06E}" type="datetimeFigureOut">
              <a:rPr lang="en-GB" smtClean="0"/>
              <a:t>19/02/2026</a:t>
            </a:fld>
            <a:endParaRPr lang="en-GB"/>
          </a:p>
        </p:txBody>
      </p:sp>
      <p:sp>
        <p:nvSpPr>
          <p:cNvPr id="5" name="Footer Placeholder 4">
            <a:extLst>
              <a:ext uri="{FF2B5EF4-FFF2-40B4-BE49-F238E27FC236}">
                <a16:creationId xmlns:a16="http://schemas.microsoft.com/office/drawing/2014/main" id="{2785FDB3-6258-6A98-CBDC-5BB99DE195C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E6648B4-4AF2-2990-A62D-C4F935D35A44}"/>
              </a:ext>
            </a:extLst>
          </p:cNvPr>
          <p:cNvSpPr>
            <a:spLocks noGrp="1"/>
          </p:cNvSpPr>
          <p:nvPr>
            <p:ph type="sldNum" sz="quarter" idx="12"/>
          </p:nvPr>
        </p:nvSpPr>
        <p:spPr/>
        <p:txBody>
          <a:bodyPr/>
          <a:lstStyle/>
          <a:p>
            <a:fld id="{97EF2609-0EF0-4CD6-A6B2-E541C0706A4B}" type="slidenum">
              <a:rPr lang="en-GB" smtClean="0"/>
              <a:t>‹#›</a:t>
            </a:fld>
            <a:endParaRPr lang="en-GB"/>
          </a:p>
        </p:txBody>
      </p:sp>
    </p:spTree>
    <p:extLst>
      <p:ext uri="{BB962C8B-B14F-4D97-AF65-F5344CB8AC3E}">
        <p14:creationId xmlns:p14="http://schemas.microsoft.com/office/powerpoint/2010/main" val="28546814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6D2DA-41AB-1061-6F03-D1172A285AC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0E563F6-4857-4423-1CC3-3FB381EB9C8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40AF1EB-CD11-CE65-CFB4-E6DCC8D3B1B7}"/>
              </a:ext>
            </a:extLst>
          </p:cNvPr>
          <p:cNvSpPr>
            <a:spLocks noGrp="1"/>
          </p:cNvSpPr>
          <p:nvPr>
            <p:ph type="dt" sz="half" idx="10"/>
          </p:nvPr>
        </p:nvSpPr>
        <p:spPr/>
        <p:txBody>
          <a:bodyPr/>
          <a:lstStyle/>
          <a:p>
            <a:fld id="{C3B81062-B6FC-422A-9BAF-6D2165BFF06E}" type="datetimeFigureOut">
              <a:rPr lang="en-GB" smtClean="0"/>
              <a:t>19/02/2026</a:t>
            </a:fld>
            <a:endParaRPr lang="en-GB"/>
          </a:p>
        </p:txBody>
      </p:sp>
      <p:sp>
        <p:nvSpPr>
          <p:cNvPr id="5" name="Footer Placeholder 4">
            <a:extLst>
              <a:ext uri="{FF2B5EF4-FFF2-40B4-BE49-F238E27FC236}">
                <a16:creationId xmlns:a16="http://schemas.microsoft.com/office/drawing/2014/main" id="{31B0B4AD-C930-9F67-D9E6-EC9BEE83EB7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08CC16B-CF62-7684-4F1A-1EF93406BB22}"/>
              </a:ext>
            </a:extLst>
          </p:cNvPr>
          <p:cNvSpPr>
            <a:spLocks noGrp="1"/>
          </p:cNvSpPr>
          <p:nvPr>
            <p:ph type="sldNum" sz="quarter" idx="12"/>
          </p:nvPr>
        </p:nvSpPr>
        <p:spPr/>
        <p:txBody>
          <a:bodyPr/>
          <a:lstStyle/>
          <a:p>
            <a:fld id="{97EF2609-0EF0-4CD6-A6B2-E541C0706A4B}" type="slidenum">
              <a:rPr lang="en-GB" smtClean="0"/>
              <a:t>‹#›</a:t>
            </a:fld>
            <a:endParaRPr lang="en-GB"/>
          </a:p>
        </p:txBody>
      </p:sp>
    </p:spTree>
    <p:extLst>
      <p:ext uri="{BB962C8B-B14F-4D97-AF65-F5344CB8AC3E}">
        <p14:creationId xmlns:p14="http://schemas.microsoft.com/office/powerpoint/2010/main" val="1561226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439CE94-9B55-84D1-6D3A-5CE98A8CBDB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4A27605-E84C-98C4-69C3-A48A5B99259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8B26C62-8835-15A8-AB01-1AE0D758B7B0}"/>
              </a:ext>
            </a:extLst>
          </p:cNvPr>
          <p:cNvSpPr>
            <a:spLocks noGrp="1"/>
          </p:cNvSpPr>
          <p:nvPr>
            <p:ph type="dt" sz="half" idx="10"/>
          </p:nvPr>
        </p:nvSpPr>
        <p:spPr/>
        <p:txBody>
          <a:bodyPr/>
          <a:lstStyle/>
          <a:p>
            <a:fld id="{C3B81062-B6FC-422A-9BAF-6D2165BFF06E}" type="datetimeFigureOut">
              <a:rPr lang="en-GB" smtClean="0"/>
              <a:t>19/02/2026</a:t>
            </a:fld>
            <a:endParaRPr lang="en-GB"/>
          </a:p>
        </p:txBody>
      </p:sp>
      <p:sp>
        <p:nvSpPr>
          <p:cNvPr id="5" name="Footer Placeholder 4">
            <a:extLst>
              <a:ext uri="{FF2B5EF4-FFF2-40B4-BE49-F238E27FC236}">
                <a16:creationId xmlns:a16="http://schemas.microsoft.com/office/drawing/2014/main" id="{A1CD77E8-19DC-A0AB-C219-7970226393F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F83F98D-194C-A8EF-47F5-EB199C9690BC}"/>
              </a:ext>
            </a:extLst>
          </p:cNvPr>
          <p:cNvSpPr>
            <a:spLocks noGrp="1"/>
          </p:cNvSpPr>
          <p:nvPr>
            <p:ph type="sldNum" sz="quarter" idx="12"/>
          </p:nvPr>
        </p:nvSpPr>
        <p:spPr/>
        <p:txBody>
          <a:bodyPr/>
          <a:lstStyle/>
          <a:p>
            <a:fld id="{97EF2609-0EF0-4CD6-A6B2-E541C0706A4B}" type="slidenum">
              <a:rPr lang="en-GB" smtClean="0"/>
              <a:t>‹#›</a:t>
            </a:fld>
            <a:endParaRPr lang="en-GB"/>
          </a:p>
        </p:txBody>
      </p:sp>
    </p:spTree>
    <p:extLst>
      <p:ext uri="{BB962C8B-B14F-4D97-AF65-F5344CB8AC3E}">
        <p14:creationId xmlns:p14="http://schemas.microsoft.com/office/powerpoint/2010/main" val="1609623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D6895-DF10-AD96-C2C3-8900FFBE38A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E3C15AE-D465-C260-3E7F-41B1AF73A80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851CA75-0414-DC05-FC9A-DEB7C088FAAC}"/>
              </a:ext>
            </a:extLst>
          </p:cNvPr>
          <p:cNvSpPr>
            <a:spLocks noGrp="1"/>
          </p:cNvSpPr>
          <p:nvPr>
            <p:ph type="dt" sz="half" idx="10"/>
          </p:nvPr>
        </p:nvSpPr>
        <p:spPr/>
        <p:txBody>
          <a:bodyPr/>
          <a:lstStyle/>
          <a:p>
            <a:fld id="{C3B81062-B6FC-422A-9BAF-6D2165BFF06E}" type="datetimeFigureOut">
              <a:rPr lang="en-GB" smtClean="0"/>
              <a:t>19/02/2026</a:t>
            </a:fld>
            <a:endParaRPr lang="en-GB"/>
          </a:p>
        </p:txBody>
      </p:sp>
      <p:sp>
        <p:nvSpPr>
          <p:cNvPr id="5" name="Footer Placeholder 4">
            <a:extLst>
              <a:ext uri="{FF2B5EF4-FFF2-40B4-BE49-F238E27FC236}">
                <a16:creationId xmlns:a16="http://schemas.microsoft.com/office/drawing/2014/main" id="{E2A30442-A407-3137-CDB7-8A4DC345B86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84E343F-E41D-04B4-E77D-2F84EA39ABDF}"/>
              </a:ext>
            </a:extLst>
          </p:cNvPr>
          <p:cNvSpPr>
            <a:spLocks noGrp="1"/>
          </p:cNvSpPr>
          <p:nvPr>
            <p:ph type="sldNum" sz="quarter" idx="12"/>
          </p:nvPr>
        </p:nvSpPr>
        <p:spPr/>
        <p:txBody>
          <a:bodyPr/>
          <a:lstStyle/>
          <a:p>
            <a:fld id="{97EF2609-0EF0-4CD6-A6B2-E541C0706A4B}" type="slidenum">
              <a:rPr lang="en-GB" smtClean="0"/>
              <a:t>‹#›</a:t>
            </a:fld>
            <a:endParaRPr lang="en-GB"/>
          </a:p>
        </p:txBody>
      </p:sp>
    </p:spTree>
    <p:extLst>
      <p:ext uri="{BB962C8B-B14F-4D97-AF65-F5344CB8AC3E}">
        <p14:creationId xmlns:p14="http://schemas.microsoft.com/office/powerpoint/2010/main" val="647422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B6C34-B812-24FE-D757-022A9A16152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6F7BCDC-7E07-34B4-CAF2-C06F8A3C1F1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BC9C3A1-B706-7F05-F48E-9971314ADCA5}"/>
              </a:ext>
            </a:extLst>
          </p:cNvPr>
          <p:cNvSpPr>
            <a:spLocks noGrp="1"/>
          </p:cNvSpPr>
          <p:nvPr>
            <p:ph type="dt" sz="half" idx="10"/>
          </p:nvPr>
        </p:nvSpPr>
        <p:spPr/>
        <p:txBody>
          <a:bodyPr/>
          <a:lstStyle/>
          <a:p>
            <a:fld id="{C3B81062-B6FC-422A-9BAF-6D2165BFF06E}" type="datetimeFigureOut">
              <a:rPr lang="en-GB" smtClean="0"/>
              <a:t>19/02/2026</a:t>
            </a:fld>
            <a:endParaRPr lang="en-GB"/>
          </a:p>
        </p:txBody>
      </p:sp>
      <p:sp>
        <p:nvSpPr>
          <p:cNvPr id="5" name="Footer Placeholder 4">
            <a:extLst>
              <a:ext uri="{FF2B5EF4-FFF2-40B4-BE49-F238E27FC236}">
                <a16:creationId xmlns:a16="http://schemas.microsoft.com/office/drawing/2014/main" id="{52CF6BB2-AB3D-D068-7391-6314D1145A2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30419B8-AA1D-BEBC-D56D-B0AB7D2351A1}"/>
              </a:ext>
            </a:extLst>
          </p:cNvPr>
          <p:cNvSpPr>
            <a:spLocks noGrp="1"/>
          </p:cNvSpPr>
          <p:nvPr>
            <p:ph type="sldNum" sz="quarter" idx="12"/>
          </p:nvPr>
        </p:nvSpPr>
        <p:spPr/>
        <p:txBody>
          <a:bodyPr/>
          <a:lstStyle/>
          <a:p>
            <a:fld id="{97EF2609-0EF0-4CD6-A6B2-E541C0706A4B}" type="slidenum">
              <a:rPr lang="en-GB" smtClean="0"/>
              <a:t>‹#›</a:t>
            </a:fld>
            <a:endParaRPr lang="en-GB"/>
          </a:p>
        </p:txBody>
      </p:sp>
    </p:spTree>
    <p:extLst>
      <p:ext uri="{BB962C8B-B14F-4D97-AF65-F5344CB8AC3E}">
        <p14:creationId xmlns:p14="http://schemas.microsoft.com/office/powerpoint/2010/main" val="40895861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4A781-76F4-6258-E631-D6D4EFD683A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A1439B5-D142-5109-F54E-93BD7731ABC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6C9127E-9329-2C37-1E10-7B809D4D1E6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ACC7D22-C996-6169-4C5F-5779E48B56DA}"/>
              </a:ext>
            </a:extLst>
          </p:cNvPr>
          <p:cNvSpPr>
            <a:spLocks noGrp="1"/>
          </p:cNvSpPr>
          <p:nvPr>
            <p:ph type="dt" sz="half" idx="10"/>
          </p:nvPr>
        </p:nvSpPr>
        <p:spPr/>
        <p:txBody>
          <a:bodyPr/>
          <a:lstStyle/>
          <a:p>
            <a:fld id="{C3B81062-B6FC-422A-9BAF-6D2165BFF06E}" type="datetimeFigureOut">
              <a:rPr lang="en-GB" smtClean="0"/>
              <a:t>19/02/2026</a:t>
            </a:fld>
            <a:endParaRPr lang="en-GB"/>
          </a:p>
        </p:txBody>
      </p:sp>
      <p:sp>
        <p:nvSpPr>
          <p:cNvPr id="6" name="Footer Placeholder 5">
            <a:extLst>
              <a:ext uri="{FF2B5EF4-FFF2-40B4-BE49-F238E27FC236}">
                <a16:creationId xmlns:a16="http://schemas.microsoft.com/office/drawing/2014/main" id="{1C66D37A-F7DC-8A00-B010-A452F4F336B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1009F55-8347-9798-9053-2C98B46310AD}"/>
              </a:ext>
            </a:extLst>
          </p:cNvPr>
          <p:cNvSpPr>
            <a:spLocks noGrp="1"/>
          </p:cNvSpPr>
          <p:nvPr>
            <p:ph type="sldNum" sz="quarter" idx="12"/>
          </p:nvPr>
        </p:nvSpPr>
        <p:spPr/>
        <p:txBody>
          <a:bodyPr/>
          <a:lstStyle/>
          <a:p>
            <a:fld id="{97EF2609-0EF0-4CD6-A6B2-E541C0706A4B}" type="slidenum">
              <a:rPr lang="en-GB" smtClean="0"/>
              <a:t>‹#›</a:t>
            </a:fld>
            <a:endParaRPr lang="en-GB"/>
          </a:p>
        </p:txBody>
      </p:sp>
    </p:spTree>
    <p:extLst>
      <p:ext uri="{BB962C8B-B14F-4D97-AF65-F5344CB8AC3E}">
        <p14:creationId xmlns:p14="http://schemas.microsoft.com/office/powerpoint/2010/main" val="991670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81917-A14E-7BA6-788D-B65FB6E0167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6632AA7-33E1-78D0-1D61-E14F97DC3C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B0B2565-C870-F6CB-CB39-627099EDD57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A04882D-C879-F341-F2D5-6EEED265956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6417300-1444-C00C-D79C-84655C1705A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A7F35D7-5E84-90AC-C1E4-B74D39074A35}"/>
              </a:ext>
            </a:extLst>
          </p:cNvPr>
          <p:cNvSpPr>
            <a:spLocks noGrp="1"/>
          </p:cNvSpPr>
          <p:nvPr>
            <p:ph type="dt" sz="half" idx="10"/>
          </p:nvPr>
        </p:nvSpPr>
        <p:spPr/>
        <p:txBody>
          <a:bodyPr/>
          <a:lstStyle/>
          <a:p>
            <a:fld id="{C3B81062-B6FC-422A-9BAF-6D2165BFF06E}" type="datetimeFigureOut">
              <a:rPr lang="en-GB" smtClean="0"/>
              <a:t>19/02/2026</a:t>
            </a:fld>
            <a:endParaRPr lang="en-GB"/>
          </a:p>
        </p:txBody>
      </p:sp>
      <p:sp>
        <p:nvSpPr>
          <p:cNvPr id="8" name="Footer Placeholder 7">
            <a:extLst>
              <a:ext uri="{FF2B5EF4-FFF2-40B4-BE49-F238E27FC236}">
                <a16:creationId xmlns:a16="http://schemas.microsoft.com/office/drawing/2014/main" id="{AF5E650E-EE42-C1F6-6144-8B7AEC8B188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B3C0561-2ACF-3F8B-21CA-22D5C8FB5252}"/>
              </a:ext>
            </a:extLst>
          </p:cNvPr>
          <p:cNvSpPr>
            <a:spLocks noGrp="1"/>
          </p:cNvSpPr>
          <p:nvPr>
            <p:ph type="sldNum" sz="quarter" idx="12"/>
          </p:nvPr>
        </p:nvSpPr>
        <p:spPr/>
        <p:txBody>
          <a:bodyPr/>
          <a:lstStyle/>
          <a:p>
            <a:fld id="{97EF2609-0EF0-4CD6-A6B2-E541C0706A4B}" type="slidenum">
              <a:rPr lang="en-GB" smtClean="0"/>
              <a:t>‹#›</a:t>
            </a:fld>
            <a:endParaRPr lang="en-GB"/>
          </a:p>
        </p:txBody>
      </p:sp>
    </p:spTree>
    <p:extLst>
      <p:ext uri="{BB962C8B-B14F-4D97-AF65-F5344CB8AC3E}">
        <p14:creationId xmlns:p14="http://schemas.microsoft.com/office/powerpoint/2010/main" val="16569555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0EF6F-DD07-0AAA-6145-BDE7EDA605F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D5C878B-15A4-D82C-B289-B1A6406015AA}"/>
              </a:ext>
            </a:extLst>
          </p:cNvPr>
          <p:cNvSpPr>
            <a:spLocks noGrp="1"/>
          </p:cNvSpPr>
          <p:nvPr>
            <p:ph type="dt" sz="half" idx="10"/>
          </p:nvPr>
        </p:nvSpPr>
        <p:spPr/>
        <p:txBody>
          <a:bodyPr/>
          <a:lstStyle/>
          <a:p>
            <a:fld id="{C3B81062-B6FC-422A-9BAF-6D2165BFF06E}" type="datetimeFigureOut">
              <a:rPr lang="en-GB" smtClean="0"/>
              <a:t>19/02/2026</a:t>
            </a:fld>
            <a:endParaRPr lang="en-GB"/>
          </a:p>
        </p:txBody>
      </p:sp>
      <p:sp>
        <p:nvSpPr>
          <p:cNvPr id="4" name="Footer Placeholder 3">
            <a:extLst>
              <a:ext uri="{FF2B5EF4-FFF2-40B4-BE49-F238E27FC236}">
                <a16:creationId xmlns:a16="http://schemas.microsoft.com/office/drawing/2014/main" id="{649D0E65-E7AF-D537-03A0-63B72282BEF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05CC987-A278-58A2-46C1-E1FE6063EC30}"/>
              </a:ext>
            </a:extLst>
          </p:cNvPr>
          <p:cNvSpPr>
            <a:spLocks noGrp="1"/>
          </p:cNvSpPr>
          <p:nvPr>
            <p:ph type="sldNum" sz="quarter" idx="12"/>
          </p:nvPr>
        </p:nvSpPr>
        <p:spPr/>
        <p:txBody>
          <a:bodyPr/>
          <a:lstStyle/>
          <a:p>
            <a:fld id="{97EF2609-0EF0-4CD6-A6B2-E541C0706A4B}" type="slidenum">
              <a:rPr lang="en-GB" smtClean="0"/>
              <a:t>‹#›</a:t>
            </a:fld>
            <a:endParaRPr lang="en-GB"/>
          </a:p>
        </p:txBody>
      </p:sp>
    </p:spTree>
    <p:extLst>
      <p:ext uri="{BB962C8B-B14F-4D97-AF65-F5344CB8AC3E}">
        <p14:creationId xmlns:p14="http://schemas.microsoft.com/office/powerpoint/2010/main" val="126360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78FA2C2-BC3C-5B52-6543-F7C29C95D3B1}"/>
              </a:ext>
            </a:extLst>
          </p:cNvPr>
          <p:cNvSpPr>
            <a:spLocks noGrp="1"/>
          </p:cNvSpPr>
          <p:nvPr>
            <p:ph type="dt" sz="half" idx="10"/>
          </p:nvPr>
        </p:nvSpPr>
        <p:spPr/>
        <p:txBody>
          <a:bodyPr/>
          <a:lstStyle/>
          <a:p>
            <a:fld id="{C3B81062-B6FC-422A-9BAF-6D2165BFF06E}" type="datetimeFigureOut">
              <a:rPr lang="en-GB" smtClean="0"/>
              <a:t>19/02/2026</a:t>
            </a:fld>
            <a:endParaRPr lang="en-GB"/>
          </a:p>
        </p:txBody>
      </p:sp>
      <p:sp>
        <p:nvSpPr>
          <p:cNvPr id="3" name="Footer Placeholder 2">
            <a:extLst>
              <a:ext uri="{FF2B5EF4-FFF2-40B4-BE49-F238E27FC236}">
                <a16:creationId xmlns:a16="http://schemas.microsoft.com/office/drawing/2014/main" id="{638F87F5-34A7-8CBD-AE15-26F0AF1128B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550CB87-79AA-49DD-9DC5-F68118CBC3B1}"/>
              </a:ext>
            </a:extLst>
          </p:cNvPr>
          <p:cNvSpPr>
            <a:spLocks noGrp="1"/>
          </p:cNvSpPr>
          <p:nvPr>
            <p:ph type="sldNum" sz="quarter" idx="12"/>
          </p:nvPr>
        </p:nvSpPr>
        <p:spPr/>
        <p:txBody>
          <a:bodyPr/>
          <a:lstStyle/>
          <a:p>
            <a:fld id="{97EF2609-0EF0-4CD6-A6B2-E541C0706A4B}" type="slidenum">
              <a:rPr lang="en-GB" smtClean="0"/>
              <a:t>‹#›</a:t>
            </a:fld>
            <a:endParaRPr lang="en-GB"/>
          </a:p>
        </p:txBody>
      </p:sp>
    </p:spTree>
    <p:extLst>
      <p:ext uri="{BB962C8B-B14F-4D97-AF65-F5344CB8AC3E}">
        <p14:creationId xmlns:p14="http://schemas.microsoft.com/office/powerpoint/2010/main" val="755081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7B19F-F7BC-2D13-2489-C755F2FAD8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68D6552-027E-76AB-FA53-F538568B07D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B7A2E9E-0F16-ED4D-E4CA-8E1727E13E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FF09F5A-ED0C-417E-4C2C-1450DFEA865C}"/>
              </a:ext>
            </a:extLst>
          </p:cNvPr>
          <p:cNvSpPr>
            <a:spLocks noGrp="1"/>
          </p:cNvSpPr>
          <p:nvPr>
            <p:ph type="dt" sz="half" idx="10"/>
          </p:nvPr>
        </p:nvSpPr>
        <p:spPr/>
        <p:txBody>
          <a:bodyPr/>
          <a:lstStyle/>
          <a:p>
            <a:fld id="{C3B81062-B6FC-422A-9BAF-6D2165BFF06E}" type="datetimeFigureOut">
              <a:rPr lang="en-GB" smtClean="0"/>
              <a:t>19/02/2026</a:t>
            </a:fld>
            <a:endParaRPr lang="en-GB"/>
          </a:p>
        </p:txBody>
      </p:sp>
      <p:sp>
        <p:nvSpPr>
          <p:cNvPr id="6" name="Footer Placeholder 5">
            <a:extLst>
              <a:ext uri="{FF2B5EF4-FFF2-40B4-BE49-F238E27FC236}">
                <a16:creationId xmlns:a16="http://schemas.microsoft.com/office/drawing/2014/main" id="{BCC80C93-BA5D-B236-89EF-87F2E5CF833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6066549-5B10-1924-C5BD-F726E8B7DD5E}"/>
              </a:ext>
            </a:extLst>
          </p:cNvPr>
          <p:cNvSpPr>
            <a:spLocks noGrp="1"/>
          </p:cNvSpPr>
          <p:nvPr>
            <p:ph type="sldNum" sz="quarter" idx="12"/>
          </p:nvPr>
        </p:nvSpPr>
        <p:spPr/>
        <p:txBody>
          <a:bodyPr/>
          <a:lstStyle/>
          <a:p>
            <a:fld id="{97EF2609-0EF0-4CD6-A6B2-E541C0706A4B}" type="slidenum">
              <a:rPr lang="en-GB" smtClean="0"/>
              <a:t>‹#›</a:t>
            </a:fld>
            <a:endParaRPr lang="en-GB"/>
          </a:p>
        </p:txBody>
      </p:sp>
    </p:spTree>
    <p:extLst>
      <p:ext uri="{BB962C8B-B14F-4D97-AF65-F5344CB8AC3E}">
        <p14:creationId xmlns:p14="http://schemas.microsoft.com/office/powerpoint/2010/main" val="26625487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A0E6A-087E-519B-A193-14A6BF9A97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082D619-E8B0-41CF-FC07-049583F0AA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E1F793F-CB24-ADF1-D5D3-F142588CE8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F14E57-F1EF-A766-03A5-D24367593CD5}"/>
              </a:ext>
            </a:extLst>
          </p:cNvPr>
          <p:cNvSpPr>
            <a:spLocks noGrp="1"/>
          </p:cNvSpPr>
          <p:nvPr>
            <p:ph type="dt" sz="half" idx="10"/>
          </p:nvPr>
        </p:nvSpPr>
        <p:spPr/>
        <p:txBody>
          <a:bodyPr/>
          <a:lstStyle/>
          <a:p>
            <a:fld id="{C3B81062-B6FC-422A-9BAF-6D2165BFF06E}" type="datetimeFigureOut">
              <a:rPr lang="en-GB" smtClean="0"/>
              <a:t>19/02/2026</a:t>
            </a:fld>
            <a:endParaRPr lang="en-GB"/>
          </a:p>
        </p:txBody>
      </p:sp>
      <p:sp>
        <p:nvSpPr>
          <p:cNvPr id="6" name="Footer Placeholder 5">
            <a:extLst>
              <a:ext uri="{FF2B5EF4-FFF2-40B4-BE49-F238E27FC236}">
                <a16:creationId xmlns:a16="http://schemas.microsoft.com/office/drawing/2014/main" id="{1F68977A-5C62-B659-8D85-B8724B0C77C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83A4706-3084-0E1B-8F4D-53A10298D0D8}"/>
              </a:ext>
            </a:extLst>
          </p:cNvPr>
          <p:cNvSpPr>
            <a:spLocks noGrp="1"/>
          </p:cNvSpPr>
          <p:nvPr>
            <p:ph type="sldNum" sz="quarter" idx="12"/>
          </p:nvPr>
        </p:nvSpPr>
        <p:spPr/>
        <p:txBody>
          <a:bodyPr/>
          <a:lstStyle/>
          <a:p>
            <a:fld id="{97EF2609-0EF0-4CD6-A6B2-E541C0706A4B}" type="slidenum">
              <a:rPr lang="en-GB" smtClean="0"/>
              <a:t>‹#›</a:t>
            </a:fld>
            <a:endParaRPr lang="en-GB"/>
          </a:p>
        </p:txBody>
      </p:sp>
    </p:spTree>
    <p:extLst>
      <p:ext uri="{BB962C8B-B14F-4D97-AF65-F5344CB8AC3E}">
        <p14:creationId xmlns:p14="http://schemas.microsoft.com/office/powerpoint/2010/main" val="3884894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886352E-80EF-99A5-ECF3-542472958FA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B88B952-6E1A-CD09-11C6-52A700AEA6D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733DE1A-FC88-093A-F256-3040E156C8C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3B81062-B6FC-422A-9BAF-6D2165BFF06E}" type="datetimeFigureOut">
              <a:rPr lang="en-GB" smtClean="0"/>
              <a:t>19/02/2026</a:t>
            </a:fld>
            <a:endParaRPr lang="en-GB"/>
          </a:p>
        </p:txBody>
      </p:sp>
      <p:sp>
        <p:nvSpPr>
          <p:cNvPr id="5" name="Footer Placeholder 4">
            <a:extLst>
              <a:ext uri="{FF2B5EF4-FFF2-40B4-BE49-F238E27FC236}">
                <a16:creationId xmlns:a16="http://schemas.microsoft.com/office/drawing/2014/main" id="{B98AFEB6-A422-66D3-3365-456C6A0C33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A04D72EE-A4C1-8420-E032-B82E2F5E93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7EF2609-0EF0-4CD6-A6B2-E541C0706A4B}" type="slidenum">
              <a:rPr lang="en-GB" smtClean="0"/>
              <a:t>‹#›</a:t>
            </a:fld>
            <a:endParaRPr lang="en-GB"/>
          </a:p>
        </p:txBody>
      </p:sp>
      <p:sp>
        <p:nvSpPr>
          <p:cNvPr id="9" name="TextBox 8">
            <a:extLst>
              <a:ext uri="{FF2B5EF4-FFF2-40B4-BE49-F238E27FC236}">
                <a16:creationId xmlns:a16="http://schemas.microsoft.com/office/drawing/2014/main" id="{3B7100B3-7790-1488-4E69-0993CE021A98}"/>
              </a:ext>
            </a:extLst>
          </p:cNvPr>
          <p:cNvSpPr txBox="1"/>
          <p:nvPr userDrawn="1">
            <p:extLst>
              <p:ext uri="{1162E1C5-73C7-4A58-AE30-91384D911F3F}">
                <p184:classification xmlns:p184="http://schemas.microsoft.com/office/powerpoint/2018/4/main" val="hdr"/>
              </p:ext>
            </p:extLst>
          </p:nvPr>
        </p:nvSpPr>
        <p:spPr>
          <a:xfrm>
            <a:off x="5775325" y="63500"/>
            <a:ext cx="681038" cy="213360"/>
          </a:xfrm>
          <a:prstGeom prst="rect">
            <a:avLst/>
          </a:prstGeom>
        </p:spPr>
        <p:txBody>
          <a:bodyPr horzOverflow="overflow" lIns="0" tIns="0" rIns="0" bIns="0">
            <a:spAutoFit/>
          </a:bodyPr>
          <a:lstStyle/>
          <a:p>
            <a:pPr algn="l"/>
            <a:r>
              <a:rPr lang="en-GB" sz="1400">
                <a:solidFill>
                  <a:srgbClr val="000000">
                    <a:alpha val="50000"/>
                  </a:srgbClr>
                </a:solidFill>
                <a:latin typeface="Calibri" panose="020F0502020204030204" pitchFamily="34" charset="0"/>
                <a:ea typeface="Calibri" panose="020F0502020204030204" pitchFamily="34" charset="0"/>
                <a:cs typeface="Calibri" panose="020F0502020204030204" pitchFamily="34" charset="0"/>
              </a:rPr>
              <a:t>OFFICIAL</a:t>
            </a:r>
          </a:p>
        </p:txBody>
      </p:sp>
      <p:sp>
        <p:nvSpPr>
          <p:cNvPr id="10" name="TextBox 9">
            <a:extLst>
              <a:ext uri="{FF2B5EF4-FFF2-40B4-BE49-F238E27FC236}">
                <a16:creationId xmlns:a16="http://schemas.microsoft.com/office/drawing/2014/main" id="{03AFD71A-7012-7309-7241-F2215BC98D08}"/>
              </a:ext>
            </a:extLst>
          </p:cNvPr>
          <p:cNvSpPr txBox="1"/>
          <p:nvPr userDrawn="1">
            <p:extLst>
              <p:ext uri="{1162E1C5-73C7-4A58-AE30-91384D911F3F}">
                <p184:classification xmlns:p184="http://schemas.microsoft.com/office/powerpoint/2018/4/main" val="ftr"/>
              </p:ext>
            </p:extLst>
          </p:nvPr>
        </p:nvSpPr>
        <p:spPr>
          <a:xfrm>
            <a:off x="5775325" y="6581140"/>
            <a:ext cx="681038" cy="213360"/>
          </a:xfrm>
          <a:prstGeom prst="rect">
            <a:avLst/>
          </a:prstGeom>
        </p:spPr>
        <p:txBody>
          <a:bodyPr horzOverflow="overflow" lIns="0" tIns="0" rIns="0" bIns="0">
            <a:spAutoFit/>
          </a:bodyPr>
          <a:lstStyle/>
          <a:p>
            <a:pPr algn="l"/>
            <a:r>
              <a:rPr lang="en-GB" sz="1400">
                <a:solidFill>
                  <a:srgbClr val="000000">
                    <a:alpha val="50000"/>
                  </a:srgbClr>
                </a:solidFill>
                <a:latin typeface="Calibri" panose="020F0502020204030204" pitchFamily="34" charset="0"/>
                <a:ea typeface="Calibri" panose="020F0502020204030204" pitchFamily="34" charset="0"/>
                <a:cs typeface="Calibri" panose="020F0502020204030204" pitchFamily="34" charset="0"/>
              </a:rPr>
              <a:t>OFFICIAL</a:t>
            </a:r>
          </a:p>
        </p:txBody>
      </p:sp>
    </p:spTree>
    <p:extLst>
      <p:ext uri="{BB962C8B-B14F-4D97-AF65-F5344CB8AC3E}">
        <p14:creationId xmlns:p14="http://schemas.microsoft.com/office/powerpoint/2010/main" val="25971216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5.png"/><Relationship Id="rId5" Type="http://schemas.openxmlformats.org/officeDocument/2006/relationships/image" Target="../media/image8.png"/><Relationship Id="rId10" Type="http://schemas.openxmlformats.org/officeDocument/2006/relationships/image" Target="../media/image3.png"/><Relationship Id="rId4" Type="http://schemas.openxmlformats.org/officeDocument/2006/relationships/image" Target="../media/image6.png"/><Relationship Id="rId9"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9.emf"/><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5.emf"/></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video" Target="https://www.youtube.com/embed/i6I1UcYPomo?list=PLeW6e4_x2O7fWll4ukbm0WdnyI-5rb0hP"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002FEFD-7B21-F7B2-25E1-14FFC9060E8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 y="0"/>
            <a:ext cx="12192000" cy="6858000"/>
          </a:xfrm>
          <a:prstGeom prst="rect">
            <a:avLst/>
          </a:prstGeom>
        </p:spPr>
      </p:pic>
      <p:sp>
        <p:nvSpPr>
          <p:cNvPr id="12" name="Title 1">
            <a:extLst>
              <a:ext uri="{FF2B5EF4-FFF2-40B4-BE49-F238E27FC236}">
                <a16:creationId xmlns:a16="http://schemas.microsoft.com/office/drawing/2014/main" id="{9FB43AE5-EBBF-853E-44BC-B9D0C5A7705E}"/>
              </a:ext>
            </a:extLst>
          </p:cNvPr>
          <p:cNvSpPr txBox="1">
            <a:spLocks/>
          </p:cNvSpPr>
          <p:nvPr/>
        </p:nvSpPr>
        <p:spPr>
          <a:xfrm>
            <a:off x="891070" y="4315147"/>
            <a:ext cx="8877772" cy="236219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000" b="1">
                <a:solidFill>
                  <a:schemeClr val="bg1"/>
                </a:solidFill>
                <a:latin typeface="Arial" panose="020B0604020202020204" pitchFamily="34" charset="0"/>
                <a:cs typeface="Arial" panose="020B0604020202020204" pitchFamily="34" charset="0"/>
              </a:rPr>
              <a:t>Recommended for: </a:t>
            </a:r>
            <a:r>
              <a:rPr lang="en-GB" sz="2000">
                <a:solidFill>
                  <a:schemeClr val="bg1"/>
                </a:solidFill>
                <a:latin typeface="Arial" panose="020B0604020202020204" pitchFamily="34" charset="0"/>
                <a:cs typeface="Arial" panose="020B0604020202020204" pitchFamily="34" charset="0"/>
              </a:rPr>
              <a:t>Key Stage 3 - 4</a:t>
            </a:r>
            <a:endParaRPr lang="en-GB">
              <a:solidFill>
                <a:schemeClr val="bg1"/>
              </a:solidFill>
              <a:latin typeface="Arial" panose="020B0604020202020204" pitchFamily="34" charset="0"/>
              <a:cs typeface="Arial" panose="020B0604020202020204" pitchFamily="34" charset="0"/>
            </a:endParaRPr>
          </a:p>
        </p:txBody>
      </p:sp>
      <p:pic>
        <p:nvPicPr>
          <p:cNvPr id="14" name="Picture 13" descr="A black and white sign with white text&#10;&#10;Description automatically generated">
            <a:extLst>
              <a:ext uri="{FF2B5EF4-FFF2-40B4-BE49-F238E27FC236}">
                <a16:creationId xmlns:a16="http://schemas.microsoft.com/office/drawing/2014/main" id="{206BBCA7-5AE9-2D8F-46FA-D98C041A06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1343" y="6261688"/>
            <a:ext cx="966641" cy="415656"/>
          </a:xfrm>
          <a:prstGeom prst="rect">
            <a:avLst/>
          </a:prstGeom>
        </p:spPr>
      </p:pic>
      <p:sp>
        <p:nvSpPr>
          <p:cNvPr id="3" name="Cloud 2">
            <a:extLst>
              <a:ext uri="{FF2B5EF4-FFF2-40B4-BE49-F238E27FC236}">
                <a16:creationId xmlns:a16="http://schemas.microsoft.com/office/drawing/2014/main" id="{9FC04AB2-49BA-CE30-E597-06563087203B}"/>
              </a:ext>
            </a:extLst>
          </p:cNvPr>
          <p:cNvSpPr/>
          <p:nvPr/>
        </p:nvSpPr>
        <p:spPr>
          <a:xfrm rot="473676">
            <a:off x="1212729" y="1646645"/>
            <a:ext cx="5303850" cy="3786995"/>
          </a:xfrm>
          <a:prstGeom prst="cloud">
            <a:avLst/>
          </a:prstGeom>
          <a:solidFill>
            <a:schemeClr val="bg1">
              <a:alpha val="842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5686237-305E-186D-BEAF-B71FD38DF55C}"/>
              </a:ext>
            </a:extLst>
          </p:cNvPr>
          <p:cNvSpPr>
            <a:spLocks noGrp="1"/>
          </p:cNvSpPr>
          <p:nvPr>
            <p:ph type="ctrTitle"/>
          </p:nvPr>
        </p:nvSpPr>
        <p:spPr>
          <a:xfrm>
            <a:off x="-563703" y="3304340"/>
            <a:ext cx="8877772" cy="1242158"/>
          </a:xfrm>
        </p:spPr>
        <p:txBody>
          <a:bodyPr>
            <a:normAutofit fontScale="90000"/>
          </a:bodyPr>
          <a:lstStyle/>
          <a:p>
            <a:r>
              <a:rPr lang="en-GB" sz="2000" b="1">
                <a:solidFill>
                  <a:srgbClr val="00B0F0"/>
                </a:solidFill>
                <a:latin typeface="Arial Rounded MT Bold"/>
                <a:cs typeface="ADLaM Display"/>
              </a:rPr>
              <a:t>Part 2</a:t>
            </a:r>
            <a:br>
              <a:rPr lang="en-GB" b="1">
                <a:latin typeface="Arial Rounded MT Bold" panose="020F0704030504030204" pitchFamily="34" charset="77"/>
                <a:cs typeface="ADLaM Display" panose="020F0502020204030204" pitchFamily="34" charset="0"/>
              </a:rPr>
            </a:br>
            <a:r>
              <a:rPr lang="en-GB" sz="4800" b="1">
                <a:solidFill>
                  <a:srgbClr val="00B0F0"/>
                </a:solidFill>
                <a:latin typeface="Arial Rounded MT Bold"/>
                <a:cs typeface="ADLaM Display"/>
              </a:rPr>
              <a:t>Recycling &amp; </a:t>
            </a:r>
            <a:br>
              <a:rPr lang="en-GB" sz="4800" b="1">
                <a:latin typeface="Arial Rounded MT Bold" panose="020F0704030504030204" pitchFamily="34" charset="77"/>
                <a:cs typeface="ADLaM Display" panose="020F0502020204030204" pitchFamily="34" charset="0"/>
              </a:rPr>
            </a:br>
            <a:r>
              <a:rPr lang="en-GB" sz="4800" b="1">
                <a:solidFill>
                  <a:srgbClr val="00B0F0"/>
                </a:solidFill>
                <a:latin typeface="Arial Rounded MT Bold"/>
                <a:cs typeface="ADLaM Display"/>
              </a:rPr>
              <a:t>contaminated </a:t>
            </a:r>
            <a:br>
              <a:rPr lang="en-GB" sz="4800" b="1">
                <a:latin typeface="Arial Rounded MT Bold" panose="020F0704030504030204" pitchFamily="34" charset="77"/>
                <a:cs typeface="ADLaM Display" panose="020F0502020204030204" pitchFamily="34" charset="0"/>
              </a:rPr>
            </a:br>
            <a:r>
              <a:rPr lang="en-GB" sz="4800" b="1">
                <a:solidFill>
                  <a:srgbClr val="00B0F0"/>
                </a:solidFill>
                <a:latin typeface="Arial Rounded MT Bold"/>
                <a:cs typeface="ADLaM Display"/>
              </a:rPr>
              <a:t>waste</a:t>
            </a:r>
            <a:endParaRPr lang="en-GB" b="1">
              <a:solidFill>
                <a:srgbClr val="00B0F0"/>
              </a:solidFill>
              <a:latin typeface="Arial Rounded MT Bold" panose="020F0704030504030204" pitchFamily="34" charset="77"/>
              <a:cs typeface="ADLaM Display" panose="020F0502020204030204" pitchFamily="34" charset="0"/>
            </a:endParaRPr>
          </a:p>
        </p:txBody>
      </p:sp>
      <p:pic>
        <p:nvPicPr>
          <p:cNvPr id="7" name="Picture 6" descr="A cartoon of a blue trash can&#10;&#10;Description automatically generated">
            <a:extLst>
              <a:ext uri="{FF2B5EF4-FFF2-40B4-BE49-F238E27FC236}">
                <a16:creationId xmlns:a16="http://schemas.microsoft.com/office/drawing/2014/main" id="{0B238485-3A66-7D08-BDEF-23A80C9657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09609" y="947396"/>
            <a:ext cx="3487270" cy="4895173"/>
          </a:xfrm>
          <a:prstGeom prst="rect">
            <a:avLst/>
          </a:prstGeom>
        </p:spPr>
      </p:pic>
      <p:pic>
        <p:nvPicPr>
          <p:cNvPr id="4" name="Picture 3" descr="A white text on a black background&#10;&#10;Description automatically generated">
            <a:extLst>
              <a:ext uri="{FF2B5EF4-FFF2-40B4-BE49-F238E27FC236}">
                <a16:creationId xmlns:a16="http://schemas.microsoft.com/office/drawing/2014/main" id="{DA0AC577-4E40-C3D4-C896-16D3F7D74B7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03688" y="6261689"/>
            <a:ext cx="775981" cy="415656"/>
          </a:xfrm>
          <a:prstGeom prst="rect">
            <a:avLst/>
          </a:prstGeom>
        </p:spPr>
      </p:pic>
    </p:spTree>
    <p:extLst>
      <p:ext uri="{BB962C8B-B14F-4D97-AF65-F5344CB8AC3E}">
        <p14:creationId xmlns:p14="http://schemas.microsoft.com/office/powerpoint/2010/main" val="3734810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2" presetClass="emph" presetSubtype="0" fill="hold" nodeType="clickEffect">
                                  <p:stCondLst>
                                    <p:cond delay="0"/>
                                  </p:stCondLst>
                                  <p:childTnLst>
                                    <p:animRot by="120000">
                                      <p:cBhvr>
                                        <p:cTn id="11" dur="100" fill="hold">
                                          <p:stCondLst>
                                            <p:cond delay="0"/>
                                          </p:stCondLst>
                                        </p:cTn>
                                        <p:tgtEl>
                                          <p:spTgt spid="7"/>
                                        </p:tgtEl>
                                        <p:attrNameLst>
                                          <p:attrName>r</p:attrName>
                                        </p:attrNameLst>
                                      </p:cBhvr>
                                    </p:animRot>
                                    <p:animRot by="-240000">
                                      <p:cBhvr>
                                        <p:cTn id="12" dur="200" fill="hold">
                                          <p:stCondLst>
                                            <p:cond delay="200"/>
                                          </p:stCondLst>
                                        </p:cTn>
                                        <p:tgtEl>
                                          <p:spTgt spid="7"/>
                                        </p:tgtEl>
                                        <p:attrNameLst>
                                          <p:attrName>r</p:attrName>
                                        </p:attrNameLst>
                                      </p:cBhvr>
                                    </p:animRot>
                                    <p:animRot by="240000">
                                      <p:cBhvr>
                                        <p:cTn id="13" dur="200" fill="hold">
                                          <p:stCondLst>
                                            <p:cond delay="400"/>
                                          </p:stCondLst>
                                        </p:cTn>
                                        <p:tgtEl>
                                          <p:spTgt spid="7"/>
                                        </p:tgtEl>
                                        <p:attrNameLst>
                                          <p:attrName>r</p:attrName>
                                        </p:attrNameLst>
                                      </p:cBhvr>
                                    </p:animRot>
                                    <p:animRot by="-240000">
                                      <p:cBhvr>
                                        <p:cTn id="14" dur="200" fill="hold">
                                          <p:stCondLst>
                                            <p:cond delay="600"/>
                                          </p:stCondLst>
                                        </p:cTn>
                                        <p:tgtEl>
                                          <p:spTgt spid="7"/>
                                        </p:tgtEl>
                                        <p:attrNameLst>
                                          <p:attrName>r</p:attrName>
                                        </p:attrNameLst>
                                      </p:cBhvr>
                                    </p:animRot>
                                    <p:animRot by="120000">
                                      <p:cBhvr>
                                        <p:cTn id="15" dur="200" fill="hold">
                                          <p:stCondLst>
                                            <p:cond delay="8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4D8DC71-F264-188F-24E6-D437C3E7BB23}"/>
              </a:ext>
            </a:extLst>
          </p:cNvPr>
          <p:cNvPicPr>
            <a:picLocks noChangeAspect="1"/>
          </p:cNvPicPr>
          <p:nvPr/>
        </p:nvPicPr>
        <p:blipFill>
          <a:blip r:embed="rId3">
            <a:alphaModFix/>
            <a:extLst>
              <a:ext uri="{28A0092B-C50C-407E-A947-70E740481C1C}">
                <a14:useLocalDpi xmlns:a14="http://schemas.microsoft.com/office/drawing/2010/main" val="0"/>
              </a:ext>
            </a:extLst>
          </a:blip>
          <a:srcRect l="5818" r="8922" b="14740"/>
          <a:stretch/>
        </p:blipFill>
        <p:spPr>
          <a:xfrm>
            <a:off x="0" y="0"/>
            <a:ext cx="12192001" cy="6872514"/>
          </a:xfrm>
          <a:prstGeom prst="rect">
            <a:avLst/>
          </a:prstGeom>
        </p:spPr>
      </p:pic>
      <p:sp>
        <p:nvSpPr>
          <p:cNvPr id="11" name="Rounded Rectangle 4">
            <a:extLst>
              <a:ext uri="{FF2B5EF4-FFF2-40B4-BE49-F238E27FC236}">
                <a16:creationId xmlns:a16="http://schemas.microsoft.com/office/drawing/2014/main" id="{C9E4277B-F5B5-28CC-5457-76D37F073A50}"/>
              </a:ext>
            </a:extLst>
          </p:cNvPr>
          <p:cNvSpPr/>
          <p:nvPr/>
        </p:nvSpPr>
        <p:spPr>
          <a:xfrm>
            <a:off x="693001" y="642104"/>
            <a:ext cx="6458305" cy="5588305"/>
          </a:xfrm>
          <a:prstGeom prst="roundRect">
            <a:avLst>
              <a:gd name="adj" fmla="val 9154"/>
            </a:avLst>
          </a:prstGeom>
          <a:solidFill>
            <a:schemeClr val="bg1"/>
          </a:solidFill>
          <a:ln>
            <a:noFill/>
          </a:ln>
          <a:effectLst>
            <a:outerShdw blurRad="411783" dist="50800" dir="5400000" algn="ctr" rotWithShape="0">
              <a:schemeClr val="tx1">
                <a:lumMod val="75000"/>
                <a:lumOff val="2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E6626"/>
              </a:solidFill>
            </a:endParaRPr>
          </a:p>
        </p:txBody>
      </p:sp>
      <p:sp>
        <p:nvSpPr>
          <p:cNvPr id="15" name="TextBox 14">
            <a:extLst>
              <a:ext uri="{FF2B5EF4-FFF2-40B4-BE49-F238E27FC236}">
                <a16:creationId xmlns:a16="http://schemas.microsoft.com/office/drawing/2014/main" id="{CE33022C-BCBE-5793-E90E-A9EA15AF412E}"/>
              </a:ext>
            </a:extLst>
          </p:cNvPr>
          <p:cNvSpPr txBox="1"/>
          <p:nvPr/>
        </p:nvSpPr>
        <p:spPr>
          <a:xfrm>
            <a:off x="2037364" y="1002291"/>
            <a:ext cx="5113943" cy="3631763"/>
          </a:xfrm>
          <a:prstGeom prst="rect">
            <a:avLst/>
          </a:prstGeom>
          <a:noFill/>
        </p:spPr>
        <p:txBody>
          <a:bodyPr wrap="square" lIns="91440" tIns="45720" rIns="91440" bIns="45720" anchor="t">
            <a:spAutoFit/>
          </a:bodyPr>
          <a:lstStyle/>
          <a:p>
            <a:r>
              <a:rPr lang="en-GB" sz="2200">
                <a:solidFill>
                  <a:srgbClr val="7DB552"/>
                </a:solidFill>
                <a:latin typeface="Arial Rounded MT Bold"/>
                <a:cs typeface="Arial"/>
              </a:rPr>
              <a:t>Compostable materials</a:t>
            </a:r>
            <a:endParaRPr lang="en-GB" sz="2200">
              <a:solidFill>
                <a:srgbClr val="7DB552"/>
              </a:solidFill>
              <a:latin typeface="Arial Rounded MT Bold" panose="020F0704030504030204" pitchFamily="34" charset="0"/>
              <a:cs typeface="Arial" panose="020B0604020202020204" pitchFamily="34" charset="0"/>
            </a:endParaRPr>
          </a:p>
          <a:p>
            <a:r>
              <a:rPr lang="en-GB" sz="2000">
                <a:latin typeface="Arial" panose="020B0604020202020204" pitchFamily="34" charset="0"/>
                <a:cs typeface="Arial" panose="020B0604020202020204" pitchFamily="34" charset="0"/>
              </a:rPr>
              <a:t>Food scraps, garden waste, </a:t>
            </a:r>
            <a:br>
              <a:rPr lang="en-GB" sz="2000">
                <a:latin typeface="Arial" panose="020B0604020202020204" pitchFamily="34" charset="0"/>
                <a:cs typeface="Arial" panose="020B0604020202020204" pitchFamily="34" charset="0"/>
              </a:rPr>
            </a:br>
            <a:r>
              <a:rPr lang="en-GB" sz="2000">
                <a:latin typeface="Arial" panose="020B0604020202020204" pitchFamily="34" charset="0"/>
                <a:cs typeface="Arial" panose="020B0604020202020204" pitchFamily="34" charset="0"/>
              </a:rPr>
              <a:t>biodegradable items.</a:t>
            </a:r>
          </a:p>
          <a:p>
            <a:endParaRPr lang="en-GB" sz="2200">
              <a:solidFill>
                <a:srgbClr val="7DB552"/>
              </a:solidFill>
              <a:latin typeface="Arial Rounded MT Bold" panose="020F0704030504030204" pitchFamily="34" charset="0"/>
              <a:cs typeface="Arial" panose="020B0604020202020204" pitchFamily="34" charset="0"/>
            </a:endParaRPr>
          </a:p>
          <a:p>
            <a:r>
              <a:rPr lang="en-GB" sz="2200">
                <a:solidFill>
                  <a:srgbClr val="7DB552"/>
                </a:solidFill>
                <a:latin typeface="Arial Rounded MT Bold"/>
                <a:cs typeface="Arial"/>
              </a:rPr>
              <a:t>Recyclable materials</a:t>
            </a:r>
            <a:endParaRPr lang="en-GB" sz="2200">
              <a:solidFill>
                <a:srgbClr val="7DB552"/>
              </a:solidFill>
              <a:latin typeface="Arial Rounded MT Bold" panose="020F0704030504030204" pitchFamily="34" charset="0"/>
              <a:cs typeface="Arial" panose="020B0604020202020204" pitchFamily="34" charset="0"/>
            </a:endParaRPr>
          </a:p>
          <a:p>
            <a:r>
              <a:rPr lang="en-GB" sz="2000">
                <a:latin typeface="Arial" panose="020B0604020202020204" pitchFamily="34" charset="0"/>
                <a:cs typeface="Arial" panose="020B0604020202020204" pitchFamily="34" charset="0"/>
              </a:rPr>
              <a:t>Paper, cardboard, glass, plastic bottles, metals, etc. </a:t>
            </a:r>
          </a:p>
          <a:p>
            <a:endParaRPr lang="en-GB" sz="2200">
              <a:latin typeface="Arial" panose="020B0604020202020204" pitchFamily="34" charset="0"/>
              <a:cs typeface="Arial" panose="020B0604020202020204" pitchFamily="34" charset="0"/>
            </a:endParaRPr>
          </a:p>
          <a:p>
            <a:r>
              <a:rPr lang="en-GB" sz="2200">
                <a:solidFill>
                  <a:srgbClr val="7DB552"/>
                </a:solidFill>
                <a:latin typeface="Arial Rounded MT Bold"/>
                <a:cs typeface="Arial"/>
              </a:rPr>
              <a:t>Non-recyclable materials </a:t>
            </a:r>
          </a:p>
          <a:p>
            <a:r>
              <a:rPr lang="en-GB" sz="2000">
                <a:latin typeface="Arial" panose="020B0604020202020204" pitchFamily="34" charset="0"/>
                <a:cs typeface="Arial" panose="020B0604020202020204" pitchFamily="34" charset="0"/>
              </a:rPr>
              <a:t>Items that can't be recycled or composted (e.g. broken glass, hard plastics)</a:t>
            </a:r>
            <a:r>
              <a:rPr lang="en-GB" sz="2000">
                <a:solidFill>
                  <a:schemeClr val="bg1"/>
                </a:solidFill>
                <a:latin typeface="Arial" panose="020B0604020202020204" pitchFamily="34" charset="0"/>
                <a:cs typeface="Arial" panose="020B0604020202020204" pitchFamily="34" charset="0"/>
              </a:rPr>
              <a:t> etc.).</a:t>
            </a:r>
          </a:p>
        </p:txBody>
      </p:sp>
      <p:pic>
        <p:nvPicPr>
          <p:cNvPr id="5" name="Picture 4" descr="A cartoon of plastic bottles&#10;&#10;Description automatically generated">
            <a:extLst>
              <a:ext uri="{FF2B5EF4-FFF2-40B4-BE49-F238E27FC236}">
                <a16:creationId xmlns:a16="http://schemas.microsoft.com/office/drawing/2014/main" id="{FFA196F8-4C53-601F-DCB7-2B095CC5D1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36817" y="1973666"/>
            <a:ext cx="1701800" cy="1701800"/>
          </a:xfrm>
          <a:prstGeom prst="rect">
            <a:avLst/>
          </a:prstGeom>
          <a:effectLst>
            <a:outerShdw blurRad="513697" dist="50800" dir="5400000" algn="ctr" rotWithShape="0">
              <a:srgbClr val="000000">
                <a:alpha val="26222"/>
              </a:srgbClr>
            </a:outerShdw>
          </a:effectLst>
        </p:spPr>
      </p:pic>
      <p:pic>
        <p:nvPicPr>
          <p:cNvPr id="7" name="Picture 6" descr="A cartoon of a paper with a face&#10;&#10;AI-generated content may be incorrect.">
            <a:extLst>
              <a:ext uri="{FF2B5EF4-FFF2-40B4-BE49-F238E27FC236}">
                <a16:creationId xmlns:a16="http://schemas.microsoft.com/office/drawing/2014/main" id="{4321E56E-B076-71C6-F7DB-B0C3CEBB0C9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954025">
            <a:off x="10449687" y="2676933"/>
            <a:ext cx="1279591" cy="1774916"/>
          </a:xfrm>
          <a:prstGeom prst="rect">
            <a:avLst/>
          </a:prstGeom>
          <a:effectLst>
            <a:outerShdw blurRad="357125" dist="50800" dir="5400000" algn="ctr" rotWithShape="0">
              <a:srgbClr val="000000">
                <a:alpha val="34331"/>
              </a:srgbClr>
            </a:outerShdw>
          </a:effectLst>
        </p:spPr>
      </p:pic>
      <p:pic>
        <p:nvPicPr>
          <p:cNvPr id="8" name="Picture 7" descr="A cartoon of cans with faces&#10;&#10;AI-generated content may be incorrect.">
            <a:extLst>
              <a:ext uri="{FF2B5EF4-FFF2-40B4-BE49-F238E27FC236}">
                <a16:creationId xmlns:a16="http://schemas.microsoft.com/office/drawing/2014/main" id="{F60E9E0C-5678-1D7B-EE7C-46E1AF3E1A7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64409" y="4715765"/>
            <a:ext cx="1701887" cy="1514553"/>
          </a:xfrm>
          <a:prstGeom prst="rect">
            <a:avLst/>
          </a:prstGeom>
          <a:effectLst>
            <a:outerShdw blurRad="612800" dist="50800" dir="5400000" sx="71260" sy="71260" algn="ctr" rotWithShape="0">
              <a:srgbClr val="000000">
                <a:alpha val="30000"/>
              </a:srgbClr>
            </a:outerShdw>
          </a:effectLst>
        </p:spPr>
      </p:pic>
      <p:pic>
        <p:nvPicPr>
          <p:cNvPr id="9" name="Picture 8" descr="A cartoon of a brown bag&#10;&#10;Description automatically generated">
            <a:extLst>
              <a:ext uri="{FF2B5EF4-FFF2-40B4-BE49-F238E27FC236}">
                <a16:creationId xmlns:a16="http://schemas.microsoft.com/office/drawing/2014/main" id="{73FE8F30-2A62-C7B3-6ACA-4D809D3F608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36817" y="3986831"/>
            <a:ext cx="1738279" cy="2323121"/>
          </a:xfrm>
          <a:prstGeom prst="rect">
            <a:avLst/>
          </a:prstGeom>
          <a:effectLst>
            <a:outerShdw blurRad="191363" dist="50800" dir="5400000" algn="ctr" rotWithShape="0">
              <a:srgbClr val="000000">
                <a:alpha val="33000"/>
              </a:srgbClr>
            </a:outerShdw>
          </a:effectLst>
        </p:spPr>
      </p:pic>
      <p:pic>
        <p:nvPicPr>
          <p:cNvPr id="10" name="Picture 9" descr="A couple of cartoon objects with eyes and a black background&#10;&#10;Description automatically generated">
            <a:extLst>
              <a:ext uri="{FF2B5EF4-FFF2-40B4-BE49-F238E27FC236}">
                <a16:creationId xmlns:a16="http://schemas.microsoft.com/office/drawing/2014/main" id="{BD49B8EE-3326-43B0-7E55-ED991BE9DBE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291759" y="627682"/>
            <a:ext cx="1345300" cy="1849787"/>
          </a:xfrm>
          <a:prstGeom prst="rect">
            <a:avLst/>
          </a:prstGeom>
          <a:effectLst>
            <a:outerShdw blurRad="709466" dist="50800" dir="5400000" algn="ctr" rotWithShape="0">
              <a:srgbClr val="000000">
                <a:alpha val="30000"/>
              </a:srgbClr>
            </a:outerShdw>
          </a:effectLst>
        </p:spPr>
      </p:pic>
      <p:pic>
        <p:nvPicPr>
          <p:cNvPr id="2" name="Picture 1" descr="A cartoon of a trash can&#10;&#10;Description automatically generated">
            <a:extLst>
              <a:ext uri="{FF2B5EF4-FFF2-40B4-BE49-F238E27FC236}">
                <a16:creationId xmlns:a16="http://schemas.microsoft.com/office/drawing/2014/main" id="{C3BA8E58-FF0F-1F88-348D-045470BA13C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21273" y="3696683"/>
            <a:ext cx="641804" cy="859060"/>
          </a:xfrm>
          <a:prstGeom prst="rect">
            <a:avLst/>
          </a:prstGeom>
        </p:spPr>
      </p:pic>
      <p:pic>
        <p:nvPicPr>
          <p:cNvPr id="3" name="Picture 2" descr="A cartoon of a blue trash can&#10;&#10;Description automatically generated">
            <a:extLst>
              <a:ext uri="{FF2B5EF4-FFF2-40B4-BE49-F238E27FC236}">
                <a16:creationId xmlns:a16="http://schemas.microsoft.com/office/drawing/2014/main" id="{A311D35D-4565-C02D-498E-ED93044340A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02517" y="2355724"/>
            <a:ext cx="641803" cy="900916"/>
          </a:xfrm>
          <a:prstGeom prst="rect">
            <a:avLst/>
          </a:prstGeom>
        </p:spPr>
      </p:pic>
      <p:pic>
        <p:nvPicPr>
          <p:cNvPr id="4" name="Picture 3" descr="A cartoon of a trash can&#10;&#10;Description automatically generated">
            <a:extLst>
              <a:ext uri="{FF2B5EF4-FFF2-40B4-BE49-F238E27FC236}">
                <a16:creationId xmlns:a16="http://schemas.microsoft.com/office/drawing/2014/main" id="{E5714293-A8B2-4A63-7FC2-06F15A081B6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37039" y="852373"/>
            <a:ext cx="842930" cy="1121293"/>
          </a:xfrm>
          <a:prstGeom prst="rect">
            <a:avLst/>
          </a:prstGeom>
        </p:spPr>
      </p:pic>
      <p:sp>
        <p:nvSpPr>
          <p:cNvPr id="13" name="Rounded Rectangle 9">
            <a:extLst>
              <a:ext uri="{FF2B5EF4-FFF2-40B4-BE49-F238E27FC236}">
                <a16:creationId xmlns:a16="http://schemas.microsoft.com/office/drawing/2014/main" id="{3D45BBEB-2733-3704-6F10-03B6440189D9}"/>
              </a:ext>
            </a:extLst>
          </p:cNvPr>
          <p:cNvSpPr/>
          <p:nvPr/>
        </p:nvSpPr>
        <p:spPr>
          <a:xfrm>
            <a:off x="1049547" y="4941831"/>
            <a:ext cx="5768624" cy="954587"/>
          </a:xfrm>
          <a:prstGeom prst="roundRect">
            <a:avLst>
              <a:gd name="adj" fmla="val 26095"/>
            </a:avLst>
          </a:prstGeom>
          <a:solidFill>
            <a:srgbClr val="7DB552"/>
          </a:solidFill>
          <a:ln>
            <a:noFill/>
          </a:ln>
          <a:effectLst>
            <a:outerShdw sx="1000" sy="1000" algn="ctr" rotWithShape="0">
              <a:schemeClr val="tx1">
                <a:lumMod val="75000"/>
                <a:lumOff val="2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E6626"/>
              </a:solidFill>
            </a:endParaRPr>
          </a:p>
        </p:txBody>
      </p:sp>
      <p:sp>
        <p:nvSpPr>
          <p:cNvPr id="14" name="TextBox 13">
            <a:extLst>
              <a:ext uri="{FF2B5EF4-FFF2-40B4-BE49-F238E27FC236}">
                <a16:creationId xmlns:a16="http://schemas.microsoft.com/office/drawing/2014/main" id="{14E5AF88-227F-C886-7975-D1F39461EF8E}"/>
              </a:ext>
            </a:extLst>
          </p:cNvPr>
          <p:cNvSpPr txBox="1"/>
          <p:nvPr/>
        </p:nvSpPr>
        <p:spPr>
          <a:xfrm>
            <a:off x="1170260" y="5007147"/>
            <a:ext cx="5696898" cy="830997"/>
          </a:xfrm>
          <a:prstGeom prst="rect">
            <a:avLst/>
          </a:prstGeom>
          <a:noFill/>
        </p:spPr>
        <p:txBody>
          <a:bodyPr wrap="square" lIns="91440" tIns="45720" rIns="91440" bIns="45720" anchor="t">
            <a:spAutoFit/>
          </a:bodyPr>
          <a:lstStyle/>
          <a:p>
            <a:pPr marL="0" indent="0">
              <a:spcBef>
                <a:spcPts val="100"/>
              </a:spcBef>
              <a:buNone/>
            </a:pPr>
            <a:r>
              <a:rPr lang="en-GB" sz="1600">
                <a:solidFill>
                  <a:schemeClr val="bg1"/>
                </a:solidFill>
                <a:latin typeface="Arial"/>
                <a:cs typeface="Arial"/>
              </a:rPr>
              <a:t>Some waste items such as batteries, vapes or mobile phones need to be taken to drop off points to be recycled safely.</a:t>
            </a:r>
          </a:p>
        </p:txBody>
      </p:sp>
    </p:spTree>
    <p:extLst>
      <p:ext uri="{BB962C8B-B14F-4D97-AF65-F5344CB8AC3E}">
        <p14:creationId xmlns:p14="http://schemas.microsoft.com/office/powerpoint/2010/main" val="3437355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ssolv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dissolv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32" presetClass="emph" presetSubtype="0" fill="hold" nodeType="clickEffect">
                                  <p:stCondLst>
                                    <p:cond delay="0"/>
                                  </p:stCondLst>
                                  <p:childTnLst>
                                    <p:animRot by="120000">
                                      <p:cBhvr>
                                        <p:cTn id="26" dur="100" fill="hold">
                                          <p:stCondLst>
                                            <p:cond delay="0"/>
                                          </p:stCondLst>
                                        </p:cTn>
                                        <p:tgtEl>
                                          <p:spTgt spid="5"/>
                                        </p:tgtEl>
                                        <p:attrNameLst>
                                          <p:attrName>r</p:attrName>
                                        </p:attrNameLst>
                                      </p:cBhvr>
                                    </p:animRot>
                                    <p:animRot by="-240000">
                                      <p:cBhvr>
                                        <p:cTn id="27" dur="200" fill="hold">
                                          <p:stCondLst>
                                            <p:cond delay="200"/>
                                          </p:stCondLst>
                                        </p:cTn>
                                        <p:tgtEl>
                                          <p:spTgt spid="5"/>
                                        </p:tgtEl>
                                        <p:attrNameLst>
                                          <p:attrName>r</p:attrName>
                                        </p:attrNameLst>
                                      </p:cBhvr>
                                    </p:animRot>
                                    <p:animRot by="240000">
                                      <p:cBhvr>
                                        <p:cTn id="28" dur="200" fill="hold">
                                          <p:stCondLst>
                                            <p:cond delay="400"/>
                                          </p:stCondLst>
                                        </p:cTn>
                                        <p:tgtEl>
                                          <p:spTgt spid="5"/>
                                        </p:tgtEl>
                                        <p:attrNameLst>
                                          <p:attrName>r</p:attrName>
                                        </p:attrNameLst>
                                      </p:cBhvr>
                                    </p:animRot>
                                    <p:animRot by="-240000">
                                      <p:cBhvr>
                                        <p:cTn id="29" dur="200" fill="hold">
                                          <p:stCondLst>
                                            <p:cond delay="600"/>
                                          </p:stCondLst>
                                        </p:cTn>
                                        <p:tgtEl>
                                          <p:spTgt spid="5"/>
                                        </p:tgtEl>
                                        <p:attrNameLst>
                                          <p:attrName>r</p:attrName>
                                        </p:attrNameLst>
                                      </p:cBhvr>
                                    </p:animRot>
                                    <p:animRot by="120000">
                                      <p:cBhvr>
                                        <p:cTn id="30" dur="200" fill="hold">
                                          <p:stCondLst>
                                            <p:cond delay="800"/>
                                          </p:stCondLst>
                                        </p:cTn>
                                        <p:tgtEl>
                                          <p:spTgt spid="5"/>
                                        </p:tgtEl>
                                        <p:attrNameLst>
                                          <p:attrName>r</p:attrName>
                                        </p:attrNameLst>
                                      </p:cBhvr>
                                    </p:animRot>
                                  </p:childTnLst>
                                </p:cTn>
                              </p:par>
                              <p:par>
                                <p:cTn id="31" presetID="32" presetClass="emph" presetSubtype="0" fill="hold" nodeType="withEffect">
                                  <p:stCondLst>
                                    <p:cond delay="0"/>
                                  </p:stCondLst>
                                  <p:childTnLst>
                                    <p:animRot by="120000">
                                      <p:cBhvr>
                                        <p:cTn id="32" dur="100" fill="hold">
                                          <p:stCondLst>
                                            <p:cond delay="0"/>
                                          </p:stCondLst>
                                        </p:cTn>
                                        <p:tgtEl>
                                          <p:spTgt spid="10"/>
                                        </p:tgtEl>
                                        <p:attrNameLst>
                                          <p:attrName>r</p:attrName>
                                        </p:attrNameLst>
                                      </p:cBhvr>
                                    </p:animRot>
                                    <p:animRot by="-240000">
                                      <p:cBhvr>
                                        <p:cTn id="33" dur="200" fill="hold">
                                          <p:stCondLst>
                                            <p:cond delay="200"/>
                                          </p:stCondLst>
                                        </p:cTn>
                                        <p:tgtEl>
                                          <p:spTgt spid="10"/>
                                        </p:tgtEl>
                                        <p:attrNameLst>
                                          <p:attrName>r</p:attrName>
                                        </p:attrNameLst>
                                      </p:cBhvr>
                                    </p:animRot>
                                    <p:animRot by="240000">
                                      <p:cBhvr>
                                        <p:cTn id="34" dur="200" fill="hold">
                                          <p:stCondLst>
                                            <p:cond delay="400"/>
                                          </p:stCondLst>
                                        </p:cTn>
                                        <p:tgtEl>
                                          <p:spTgt spid="10"/>
                                        </p:tgtEl>
                                        <p:attrNameLst>
                                          <p:attrName>r</p:attrName>
                                        </p:attrNameLst>
                                      </p:cBhvr>
                                    </p:animRot>
                                    <p:animRot by="-240000">
                                      <p:cBhvr>
                                        <p:cTn id="35" dur="200" fill="hold">
                                          <p:stCondLst>
                                            <p:cond delay="600"/>
                                          </p:stCondLst>
                                        </p:cTn>
                                        <p:tgtEl>
                                          <p:spTgt spid="10"/>
                                        </p:tgtEl>
                                        <p:attrNameLst>
                                          <p:attrName>r</p:attrName>
                                        </p:attrNameLst>
                                      </p:cBhvr>
                                    </p:animRot>
                                    <p:animRot by="120000">
                                      <p:cBhvr>
                                        <p:cTn id="36" dur="200" fill="hold">
                                          <p:stCondLst>
                                            <p:cond delay="800"/>
                                          </p:stCondLst>
                                        </p:cTn>
                                        <p:tgtEl>
                                          <p:spTgt spid="10"/>
                                        </p:tgtEl>
                                        <p:attrNameLst>
                                          <p:attrName>r</p:attrName>
                                        </p:attrNameLst>
                                      </p:cBhvr>
                                    </p:animRot>
                                  </p:childTnLst>
                                </p:cTn>
                              </p:par>
                              <p:par>
                                <p:cTn id="37" presetID="32" presetClass="emph" presetSubtype="0" fill="hold" nodeType="withEffect">
                                  <p:stCondLst>
                                    <p:cond delay="0"/>
                                  </p:stCondLst>
                                  <p:childTnLst>
                                    <p:animRot by="120000">
                                      <p:cBhvr>
                                        <p:cTn id="38" dur="100" fill="hold">
                                          <p:stCondLst>
                                            <p:cond delay="0"/>
                                          </p:stCondLst>
                                        </p:cTn>
                                        <p:tgtEl>
                                          <p:spTgt spid="7"/>
                                        </p:tgtEl>
                                        <p:attrNameLst>
                                          <p:attrName>r</p:attrName>
                                        </p:attrNameLst>
                                      </p:cBhvr>
                                    </p:animRot>
                                    <p:animRot by="-240000">
                                      <p:cBhvr>
                                        <p:cTn id="39" dur="200" fill="hold">
                                          <p:stCondLst>
                                            <p:cond delay="200"/>
                                          </p:stCondLst>
                                        </p:cTn>
                                        <p:tgtEl>
                                          <p:spTgt spid="7"/>
                                        </p:tgtEl>
                                        <p:attrNameLst>
                                          <p:attrName>r</p:attrName>
                                        </p:attrNameLst>
                                      </p:cBhvr>
                                    </p:animRot>
                                    <p:animRot by="240000">
                                      <p:cBhvr>
                                        <p:cTn id="40" dur="200" fill="hold">
                                          <p:stCondLst>
                                            <p:cond delay="400"/>
                                          </p:stCondLst>
                                        </p:cTn>
                                        <p:tgtEl>
                                          <p:spTgt spid="7"/>
                                        </p:tgtEl>
                                        <p:attrNameLst>
                                          <p:attrName>r</p:attrName>
                                        </p:attrNameLst>
                                      </p:cBhvr>
                                    </p:animRot>
                                    <p:animRot by="-240000">
                                      <p:cBhvr>
                                        <p:cTn id="41" dur="200" fill="hold">
                                          <p:stCondLst>
                                            <p:cond delay="600"/>
                                          </p:stCondLst>
                                        </p:cTn>
                                        <p:tgtEl>
                                          <p:spTgt spid="7"/>
                                        </p:tgtEl>
                                        <p:attrNameLst>
                                          <p:attrName>r</p:attrName>
                                        </p:attrNameLst>
                                      </p:cBhvr>
                                    </p:animRot>
                                    <p:animRot by="120000">
                                      <p:cBhvr>
                                        <p:cTn id="42" dur="200" fill="hold">
                                          <p:stCondLst>
                                            <p:cond delay="800"/>
                                          </p:stCondLst>
                                        </p:cTn>
                                        <p:tgtEl>
                                          <p:spTgt spid="7"/>
                                        </p:tgtEl>
                                        <p:attrNameLst>
                                          <p:attrName>r</p:attrName>
                                        </p:attrNameLst>
                                      </p:cBhvr>
                                    </p:animRot>
                                  </p:childTnLst>
                                </p:cTn>
                              </p:par>
                              <p:par>
                                <p:cTn id="43" presetID="32" presetClass="emph" presetSubtype="0" fill="hold" nodeType="withEffect">
                                  <p:stCondLst>
                                    <p:cond delay="0"/>
                                  </p:stCondLst>
                                  <p:childTnLst>
                                    <p:animRot by="120000">
                                      <p:cBhvr>
                                        <p:cTn id="44" dur="100" fill="hold">
                                          <p:stCondLst>
                                            <p:cond delay="0"/>
                                          </p:stCondLst>
                                        </p:cTn>
                                        <p:tgtEl>
                                          <p:spTgt spid="8"/>
                                        </p:tgtEl>
                                        <p:attrNameLst>
                                          <p:attrName>r</p:attrName>
                                        </p:attrNameLst>
                                      </p:cBhvr>
                                    </p:animRot>
                                    <p:animRot by="-240000">
                                      <p:cBhvr>
                                        <p:cTn id="45" dur="200" fill="hold">
                                          <p:stCondLst>
                                            <p:cond delay="200"/>
                                          </p:stCondLst>
                                        </p:cTn>
                                        <p:tgtEl>
                                          <p:spTgt spid="8"/>
                                        </p:tgtEl>
                                        <p:attrNameLst>
                                          <p:attrName>r</p:attrName>
                                        </p:attrNameLst>
                                      </p:cBhvr>
                                    </p:animRot>
                                    <p:animRot by="240000">
                                      <p:cBhvr>
                                        <p:cTn id="46" dur="200" fill="hold">
                                          <p:stCondLst>
                                            <p:cond delay="400"/>
                                          </p:stCondLst>
                                        </p:cTn>
                                        <p:tgtEl>
                                          <p:spTgt spid="8"/>
                                        </p:tgtEl>
                                        <p:attrNameLst>
                                          <p:attrName>r</p:attrName>
                                        </p:attrNameLst>
                                      </p:cBhvr>
                                    </p:animRot>
                                    <p:animRot by="-240000">
                                      <p:cBhvr>
                                        <p:cTn id="47" dur="200" fill="hold">
                                          <p:stCondLst>
                                            <p:cond delay="600"/>
                                          </p:stCondLst>
                                        </p:cTn>
                                        <p:tgtEl>
                                          <p:spTgt spid="8"/>
                                        </p:tgtEl>
                                        <p:attrNameLst>
                                          <p:attrName>r</p:attrName>
                                        </p:attrNameLst>
                                      </p:cBhvr>
                                    </p:animRot>
                                    <p:animRot by="120000">
                                      <p:cBhvr>
                                        <p:cTn id="48" dur="200" fill="hold">
                                          <p:stCondLst>
                                            <p:cond delay="800"/>
                                          </p:stCondLst>
                                        </p:cTn>
                                        <p:tgtEl>
                                          <p:spTgt spid="8"/>
                                        </p:tgtEl>
                                        <p:attrNameLst>
                                          <p:attrName>r</p:attrName>
                                        </p:attrNameLst>
                                      </p:cBhvr>
                                    </p:animRot>
                                  </p:childTnLst>
                                </p:cTn>
                              </p:par>
                              <p:par>
                                <p:cTn id="49" presetID="32" presetClass="emph" presetSubtype="0" fill="hold" nodeType="withEffect">
                                  <p:stCondLst>
                                    <p:cond delay="0"/>
                                  </p:stCondLst>
                                  <p:childTnLst>
                                    <p:animRot by="120000">
                                      <p:cBhvr>
                                        <p:cTn id="50" dur="100" fill="hold">
                                          <p:stCondLst>
                                            <p:cond delay="0"/>
                                          </p:stCondLst>
                                        </p:cTn>
                                        <p:tgtEl>
                                          <p:spTgt spid="9"/>
                                        </p:tgtEl>
                                        <p:attrNameLst>
                                          <p:attrName>r</p:attrName>
                                        </p:attrNameLst>
                                      </p:cBhvr>
                                    </p:animRot>
                                    <p:animRot by="-240000">
                                      <p:cBhvr>
                                        <p:cTn id="51" dur="200" fill="hold">
                                          <p:stCondLst>
                                            <p:cond delay="200"/>
                                          </p:stCondLst>
                                        </p:cTn>
                                        <p:tgtEl>
                                          <p:spTgt spid="9"/>
                                        </p:tgtEl>
                                        <p:attrNameLst>
                                          <p:attrName>r</p:attrName>
                                        </p:attrNameLst>
                                      </p:cBhvr>
                                    </p:animRot>
                                    <p:animRot by="240000">
                                      <p:cBhvr>
                                        <p:cTn id="52" dur="200" fill="hold">
                                          <p:stCondLst>
                                            <p:cond delay="400"/>
                                          </p:stCondLst>
                                        </p:cTn>
                                        <p:tgtEl>
                                          <p:spTgt spid="9"/>
                                        </p:tgtEl>
                                        <p:attrNameLst>
                                          <p:attrName>r</p:attrName>
                                        </p:attrNameLst>
                                      </p:cBhvr>
                                    </p:animRot>
                                    <p:animRot by="-240000">
                                      <p:cBhvr>
                                        <p:cTn id="53" dur="200" fill="hold">
                                          <p:stCondLst>
                                            <p:cond delay="600"/>
                                          </p:stCondLst>
                                        </p:cTn>
                                        <p:tgtEl>
                                          <p:spTgt spid="9"/>
                                        </p:tgtEl>
                                        <p:attrNameLst>
                                          <p:attrName>r</p:attrName>
                                        </p:attrNameLst>
                                      </p:cBhvr>
                                    </p:animRot>
                                    <p:animRot by="120000">
                                      <p:cBhvr>
                                        <p:cTn id="54" dur="200" fill="hold">
                                          <p:stCondLst>
                                            <p:cond delay="800"/>
                                          </p:stCondLst>
                                        </p:cTn>
                                        <p:tgtEl>
                                          <p:spTgt spid="9"/>
                                        </p:tgtEl>
                                        <p:attrNameLst>
                                          <p:attrName>r</p:attrName>
                                        </p:attrNameLst>
                                      </p:cBhvr>
                                    </p:animRot>
                                  </p:childTnLst>
                                </p:cTn>
                              </p:par>
                            </p:childTnLst>
                          </p:cTn>
                        </p:par>
                      </p:childTnLst>
                    </p:cTn>
                  </p:par>
                  <p:par>
                    <p:cTn id="55" fill="hold">
                      <p:stCondLst>
                        <p:cond delay="indefinite"/>
                      </p:stCondLst>
                      <p:childTnLst>
                        <p:par>
                          <p:cTn id="56" fill="hold">
                            <p:stCondLst>
                              <p:cond delay="0"/>
                            </p:stCondLst>
                            <p:childTnLst>
                              <p:par>
                                <p:cTn id="57" presetID="9" presetClass="entr" presetSubtype="0" fill="hold" grpId="0" nodeType="click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dissolve">
                                      <p:cBhvr>
                                        <p:cTn id="5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1C3C0D58-0BA1-26C1-2699-2795D5903718}"/>
              </a:ext>
            </a:extLst>
          </p:cNvPr>
          <p:cNvSpPr/>
          <p:nvPr/>
        </p:nvSpPr>
        <p:spPr>
          <a:xfrm>
            <a:off x="0" y="0"/>
            <a:ext cx="12192000" cy="6858000"/>
          </a:xfrm>
          <a:prstGeom prst="rect">
            <a:avLst/>
          </a:prstGeom>
          <a:solidFill>
            <a:srgbClr val="40B8FE"/>
          </a:solidFill>
          <a:ln>
            <a:noFill/>
          </a:ln>
          <a:effectLst>
            <a:outerShdw blurRad="50800" dist="50800" dir="5400000" algn="ctr" rotWithShape="0">
              <a:srgbClr val="40B8FE"/>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0EA3B811-BB71-C492-C364-22CF86EADE9F}"/>
              </a:ext>
            </a:extLst>
          </p:cNvPr>
          <p:cNvPicPr>
            <a:picLocks noChangeAspect="1"/>
          </p:cNvPicPr>
          <p:nvPr/>
        </p:nvPicPr>
        <p:blipFill>
          <a:blip r:embed="rId2"/>
          <a:stretch>
            <a:fillRect/>
          </a:stretch>
        </p:blipFill>
        <p:spPr>
          <a:xfrm>
            <a:off x="144758" y="-4431"/>
            <a:ext cx="14935919" cy="7433028"/>
          </a:xfrm>
          <a:prstGeom prst="rect">
            <a:avLst/>
          </a:prstGeom>
        </p:spPr>
      </p:pic>
      <p:sp>
        <p:nvSpPr>
          <p:cNvPr id="2" name="Title 1">
            <a:extLst>
              <a:ext uri="{FF2B5EF4-FFF2-40B4-BE49-F238E27FC236}">
                <a16:creationId xmlns:a16="http://schemas.microsoft.com/office/drawing/2014/main" id="{F19D0BA7-2C6A-48F3-C4EC-29F64D0874E5}"/>
              </a:ext>
            </a:extLst>
          </p:cNvPr>
          <p:cNvSpPr>
            <a:spLocks noGrp="1"/>
          </p:cNvSpPr>
          <p:nvPr>
            <p:ph type="title"/>
          </p:nvPr>
        </p:nvSpPr>
        <p:spPr>
          <a:xfrm>
            <a:off x="617677" y="2615749"/>
            <a:ext cx="4645163" cy="1836738"/>
          </a:xfrm>
        </p:spPr>
        <p:txBody>
          <a:bodyPr>
            <a:normAutofit fontScale="90000"/>
          </a:bodyPr>
          <a:lstStyle/>
          <a:p>
            <a:r>
              <a:rPr lang="en-GB" sz="4800">
                <a:solidFill>
                  <a:schemeClr val="bg1"/>
                </a:solidFill>
                <a:latin typeface="Arial Rounded MT Bold"/>
              </a:rPr>
              <a:t>What is waste contamination?</a:t>
            </a:r>
            <a:endParaRPr lang="en-GB" sz="4800" b="1">
              <a:solidFill>
                <a:schemeClr val="bg1"/>
              </a:solidFill>
              <a:latin typeface="Arial Rounded MT Bold"/>
            </a:endParaRPr>
          </a:p>
        </p:txBody>
      </p:sp>
      <p:sp>
        <p:nvSpPr>
          <p:cNvPr id="8" name="TextBox 7">
            <a:extLst>
              <a:ext uri="{FF2B5EF4-FFF2-40B4-BE49-F238E27FC236}">
                <a16:creationId xmlns:a16="http://schemas.microsoft.com/office/drawing/2014/main" id="{25A46CCA-EC52-DF0B-0DEA-4D952689375D}"/>
              </a:ext>
            </a:extLst>
          </p:cNvPr>
          <p:cNvSpPr txBox="1"/>
          <p:nvPr/>
        </p:nvSpPr>
        <p:spPr>
          <a:xfrm>
            <a:off x="617677" y="2427509"/>
            <a:ext cx="3828393" cy="369332"/>
          </a:xfrm>
          <a:prstGeom prst="rect">
            <a:avLst/>
          </a:prstGeom>
          <a:noFill/>
        </p:spPr>
        <p:txBody>
          <a:bodyPr wrap="square">
            <a:spAutoFit/>
          </a:bodyPr>
          <a:lstStyle/>
          <a:p>
            <a:r>
              <a:rPr lang="en-GB">
                <a:solidFill>
                  <a:schemeClr val="bg1"/>
                </a:solidFill>
                <a:latin typeface="Arial Rounded MT Bold" panose="020F0704030504030204" pitchFamily="34" charset="0"/>
              </a:rPr>
              <a:t>Let’s discuss…</a:t>
            </a:r>
          </a:p>
        </p:txBody>
      </p:sp>
      <p:pic>
        <p:nvPicPr>
          <p:cNvPr id="11" name="Picture 10" descr="A cartoon of a planet earth&#10;&#10;Description automatically generated">
            <a:extLst>
              <a:ext uri="{FF2B5EF4-FFF2-40B4-BE49-F238E27FC236}">
                <a16:creationId xmlns:a16="http://schemas.microsoft.com/office/drawing/2014/main" id="{874612C7-CC2E-977C-D2B0-F4245942FD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30060">
            <a:off x="4897501" y="556075"/>
            <a:ext cx="8538370" cy="6417821"/>
          </a:xfrm>
          <a:prstGeom prst="rect">
            <a:avLst/>
          </a:prstGeom>
        </p:spPr>
      </p:pic>
    </p:spTree>
    <p:extLst>
      <p:ext uri="{BB962C8B-B14F-4D97-AF65-F5344CB8AC3E}">
        <p14:creationId xmlns:p14="http://schemas.microsoft.com/office/powerpoint/2010/main" val="2186794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2" presetClass="emph" presetSubtype="0" fill="hold" nodeType="clickEffect">
                                  <p:stCondLst>
                                    <p:cond delay="0"/>
                                  </p:stCondLst>
                                  <p:childTnLst>
                                    <p:animRot by="120000">
                                      <p:cBhvr>
                                        <p:cTn id="16" dur="100" fill="hold">
                                          <p:stCondLst>
                                            <p:cond delay="0"/>
                                          </p:stCondLst>
                                        </p:cTn>
                                        <p:tgtEl>
                                          <p:spTgt spid="11"/>
                                        </p:tgtEl>
                                        <p:attrNameLst>
                                          <p:attrName>r</p:attrName>
                                        </p:attrNameLst>
                                      </p:cBhvr>
                                    </p:animRot>
                                    <p:animRot by="-240000">
                                      <p:cBhvr>
                                        <p:cTn id="17" dur="200" fill="hold">
                                          <p:stCondLst>
                                            <p:cond delay="200"/>
                                          </p:stCondLst>
                                        </p:cTn>
                                        <p:tgtEl>
                                          <p:spTgt spid="11"/>
                                        </p:tgtEl>
                                        <p:attrNameLst>
                                          <p:attrName>r</p:attrName>
                                        </p:attrNameLst>
                                      </p:cBhvr>
                                    </p:animRot>
                                    <p:animRot by="240000">
                                      <p:cBhvr>
                                        <p:cTn id="18" dur="200" fill="hold">
                                          <p:stCondLst>
                                            <p:cond delay="400"/>
                                          </p:stCondLst>
                                        </p:cTn>
                                        <p:tgtEl>
                                          <p:spTgt spid="11"/>
                                        </p:tgtEl>
                                        <p:attrNameLst>
                                          <p:attrName>r</p:attrName>
                                        </p:attrNameLst>
                                      </p:cBhvr>
                                    </p:animRot>
                                    <p:animRot by="-240000">
                                      <p:cBhvr>
                                        <p:cTn id="19" dur="200" fill="hold">
                                          <p:stCondLst>
                                            <p:cond delay="600"/>
                                          </p:stCondLst>
                                        </p:cTn>
                                        <p:tgtEl>
                                          <p:spTgt spid="11"/>
                                        </p:tgtEl>
                                        <p:attrNameLst>
                                          <p:attrName>r</p:attrName>
                                        </p:attrNameLst>
                                      </p:cBhvr>
                                    </p:animRot>
                                    <p:animRot by="120000">
                                      <p:cBhvr>
                                        <p:cTn id="20" dur="200" fill="hold">
                                          <p:stCondLst>
                                            <p:cond delay="80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373BBD-CCD3-BEE8-E670-AF827B6E7E3D}"/>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70A61F48-BA68-4CD7-BDE7-3C1B82EE1E6E}"/>
              </a:ext>
            </a:extLst>
          </p:cNvPr>
          <p:cNvPicPr>
            <a:picLocks noChangeAspect="1"/>
          </p:cNvPicPr>
          <p:nvPr/>
        </p:nvPicPr>
        <p:blipFill>
          <a:blip r:embed="rId2">
            <a:extLst>
              <a:ext uri="{28A0092B-C50C-407E-A947-70E740481C1C}">
                <a14:useLocalDpi xmlns:a14="http://schemas.microsoft.com/office/drawing/2010/main" val="0"/>
              </a:ext>
            </a:extLst>
          </a:blip>
          <a:srcRect l="1666" b="1666"/>
          <a:stretch/>
        </p:blipFill>
        <p:spPr>
          <a:xfrm>
            <a:off x="0" y="0"/>
            <a:ext cx="12207499" cy="6858000"/>
          </a:xfrm>
          <a:prstGeom prst="rect">
            <a:avLst/>
          </a:prstGeom>
        </p:spPr>
      </p:pic>
      <p:pic>
        <p:nvPicPr>
          <p:cNvPr id="3" name="Picture 2" descr="A cartoon of a blue trash can&#10;&#10;Description automatically generated">
            <a:extLst>
              <a:ext uri="{FF2B5EF4-FFF2-40B4-BE49-F238E27FC236}">
                <a16:creationId xmlns:a16="http://schemas.microsoft.com/office/drawing/2014/main" id="{BDBA5BBA-3BA8-E077-55AC-4CEA09F873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1326" y="745588"/>
            <a:ext cx="3907636" cy="5493761"/>
          </a:xfrm>
          <a:prstGeom prst="rect">
            <a:avLst/>
          </a:prstGeom>
        </p:spPr>
      </p:pic>
      <p:sp>
        <p:nvSpPr>
          <p:cNvPr id="2" name="Rounded Rectangle 1">
            <a:extLst>
              <a:ext uri="{FF2B5EF4-FFF2-40B4-BE49-F238E27FC236}">
                <a16:creationId xmlns:a16="http://schemas.microsoft.com/office/drawing/2014/main" id="{4DC64AF7-1D03-8555-1D05-635CF778B7AC}"/>
              </a:ext>
            </a:extLst>
          </p:cNvPr>
          <p:cNvSpPr/>
          <p:nvPr/>
        </p:nvSpPr>
        <p:spPr>
          <a:xfrm>
            <a:off x="639389" y="605960"/>
            <a:ext cx="6020795" cy="5639785"/>
          </a:xfrm>
          <a:prstGeom prst="roundRect">
            <a:avLst>
              <a:gd name="adj" fmla="val 6762"/>
            </a:avLst>
          </a:prstGeom>
          <a:solidFill>
            <a:schemeClr val="bg1"/>
          </a:solidFill>
          <a:ln>
            <a:noFill/>
          </a:ln>
          <a:effectLst>
            <a:outerShdw blurRad="411783" dist="50800" dir="5400000" algn="ctr" rotWithShape="0">
              <a:schemeClr val="tx1">
                <a:lumMod val="75000"/>
                <a:lumOff val="2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E6626"/>
              </a:solidFill>
            </a:endParaRPr>
          </a:p>
        </p:txBody>
      </p:sp>
      <p:sp>
        <p:nvSpPr>
          <p:cNvPr id="8" name="Title 1">
            <a:extLst>
              <a:ext uri="{FF2B5EF4-FFF2-40B4-BE49-F238E27FC236}">
                <a16:creationId xmlns:a16="http://schemas.microsoft.com/office/drawing/2014/main" id="{BAFEBA94-4740-F1CA-BEEB-EB99E72AC2CE}"/>
              </a:ext>
            </a:extLst>
          </p:cNvPr>
          <p:cNvSpPr txBox="1">
            <a:spLocks noGrp="1"/>
          </p:cNvSpPr>
          <p:nvPr>
            <p:ph type="title"/>
          </p:nvPr>
        </p:nvSpPr>
        <p:spPr>
          <a:xfrm>
            <a:off x="999366" y="422028"/>
            <a:ext cx="5182183" cy="2071942"/>
          </a:xfrm>
          <a:prstGeom prst="rect">
            <a:avLst/>
          </a:prstGeom>
          <a:effectLst>
            <a:outerShdw sx="1000" sy="1000" algn="ctr" rotWithShape="0">
              <a:srgbClr val="000000"/>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a:solidFill>
                  <a:srgbClr val="00B0F0"/>
                </a:solidFill>
                <a:latin typeface="Arial Rounded MT Bold" panose="020F0704030504030204" pitchFamily="34" charset="77"/>
              </a:rPr>
              <a:t>Here is a recycling bin, filled with mixed recyclables and non-recyclables… </a:t>
            </a:r>
          </a:p>
        </p:txBody>
      </p:sp>
      <p:pic>
        <p:nvPicPr>
          <p:cNvPr id="10" name="Picture 9" descr="A cartoon of plastic bottles&#10;&#10;Description automatically generated">
            <a:extLst>
              <a:ext uri="{FF2B5EF4-FFF2-40B4-BE49-F238E27FC236}">
                <a16:creationId xmlns:a16="http://schemas.microsoft.com/office/drawing/2014/main" id="{B7626EED-750D-E20F-18AC-C275483F15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68940" y="4186799"/>
            <a:ext cx="2159924" cy="2159924"/>
          </a:xfrm>
          <a:prstGeom prst="rect">
            <a:avLst/>
          </a:prstGeom>
          <a:effectLst>
            <a:outerShdw blurRad="407823" dist="50800" dir="5400000" algn="ctr" rotWithShape="0">
              <a:srgbClr val="000000">
                <a:alpha val="28000"/>
              </a:srgbClr>
            </a:outerShdw>
          </a:effectLst>
        </p:spPr>
      </p:pic>
      <p:pic>
        <p:nvPicPr>
          <p:cNvPr id="7" name="Picture 6">
            <a:extLst>
              <a:ext uri="{FF2B5EF4-FFF2-40B4-BE49-F238E27FC236}">
                <a16:creationId xmlns:a16="http://schemas.microsoft.com/office/drawing/2014/main" id="{B9BC0CFE-CE2F-93EF-CD84-B0DE2A943F7B}"/>
              </a:ext>
            </a:extLst>
          </p:cNvPr>
          <p:cNvPicPr>
            <a:picLocks noChangeAspect="1"/>
          </p:cNvPicPr>
          <p:nvPr/>
        </p:nvPicPr>
        <p:blipFill>
          <a:blip r:embed="rId5"/>
          <a:stretch>
            <a:fillRect/>
          </a:stretch>
        </p:blipFill>
        <p:spPr>
          <a:xfrm>
            <a:off x="8299944" y="-321212"/>
            <a:ext cx="1930400" cy="2133600"/>
          </a:xfrm>
          <a:prstGeom prst="rect">
            <a:avLst/>
          </a:prstGeom>
        </p:spPr>
      </p:pic>
      <p:sp>
        <p:nvSpPr>
          <p:cNvPr id="9" name="Rounded Rectangle 8">
            <a:extLst>
              <a:ext uri="{FF2B5EF4-FFF2-40B4-BE49-F238E27FC236}">
                <a16:creationId xmlns:a16="http://schemas.microsoft.com/office/drawing/2014/main" id="{BAECADF6-AC9E-88F4-D0C1-759FD3B01A2B}"/>
              </a:ext>
            </a:extLst>
          </p:cNvPr>
          <p:cNvSpPr/>
          <p:nvPr/>
        </p:nvSpPr>
        <p:spPr>
          <a:xfrm>
            <a:off x="862260" y="4572000"/>
            <a:ext cx="5571197" cy="1415292"/>
          </a:xfrm>
          <a:prstGeom prst="round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48D10591-BE73-0853-016A-C8FF142C20AD}"/>
              </a:ext>
            </a:extLst>
          </p:cNvPr>
          <p:cNvSpPr txBox="1"/>
          <p:nvPr/>
        </p:nvSpPr>
        <p:spPr>
          <a:xfrm>
            <a:off x="999366" y="2089612"/>
            <a:ext cx="5302960" cy="677108"/>
          </a:xfrm>
          <a:prstGeom prst="rect">
            <a:avLst/>
          </a:prstGeom>
          <a:noFill/>
        </p:spPr>
        <p:txBody>
          <a:bodyPr wrap="square">
            <a:spAutoFit/>
          </a:bodyPr>
          <a:lstStyle/>
          <a:p>
            <a:r>
              <a:rPr lang="en-GB" sz="1900" b="1">
                <a:latin typeface="Arial" panose="020B0604020202020204" pitchFamily="34" charset="0"/>
                <a:cs typeface="Arial" panose="020B0604020202020204" pitchFamily="34" charset="0"/>
              </a:rPr>
              <a:t>This bin has been contaminated with food waste and non-recyclable materials.</a:t>
            </a:r>
          </a:p>
        </p:txBody>
      </p:sp>
      <p:sp>
        <p:nvSpPr>
          <p:cNvPr id="14" name="TextBox 13">
            <a:extLst>
              <a:ext uri="{FF2B5EF4-FFF2-40B4-BE49-F238E27FC236}">
                <a16:creationId xmlns:a16="http://schemas.microsoft.com/office/drawing/2014/main" id="{05350FB7-E470-4C6A-5E8C-A884B04CBBD1}"/>
              </a:ext>
            </a:extLst>
          </p:cNvPr>
          <p:cNvSpPr txBox="1"/>
          <p:nvPr/>
        </p:nvSpPr>
        <p:spPr>
          <a:xfrm>
            <a:off x="999366" y="2858345"/>
            <a:ext cx="5182183" cy="1506221"/>
          </a:xfrm>
          <a:prstGeom prst="rect">
            <a:avLst/>
          </a:prstGeom>
          <a:noFill/>
        </p:spPr>
        <p:txBody>
          <a:bodyPr wrap="square">
            <a:spAutoFit/>
          </a:bodyPr>
          <a:lstStyle/>
          <a:p>
            <a:r>
              <a:rPr lang="en-GB" sz="1800">
                <a:latin typeface="Arial" panose="020B0604020202020204" pitchFamily="34" charset="0"/>
                <a:cs typeface="Arial" panose="020B0604020202020204" pitchFamily="34" charset="0"/>
              </a:rPr>
              <a:t>By adding non-recyclable items and waste containing food or chemical residue, you run the risk of contaminating the full bin which means all the items will no longer be recyclable or will have to go through extra processes to resolve it. </a:t>
            </a:r>
          </a:p>
        </p:txBody>
      </p:sp>
      <p:sp>
        <p:nvSpPr>
          <p:cNvPr id="16" name="TextBox 15">
            <a:extLst>
              <a:ext uri="{FF2B5EF4-FFF2-40B4-BE49-F238E27FC236}">
                <a16:creationId xmlns:a16="http://schemas.microsoft.com/office/drawing/2014/main" id="{71EC7A45-4324-312F-5B61-5A1316858674}"/>
              </a:ext>
            </a:extLst>
          </p:cNvPr>
          <p:cNvSpPr txBox="1"/>
          <p:nvPr/>
        </p:nvSpPr>
        <p:spPr>
          <a:xfrm>
            <a:off x="999366" y="4136069"/>
            <a:ext cx="5323423" cy="1802236"/>
          </a:xfrm>
          <a:prstGeom prst="rect">
            <a:avLst/>
          </a:prstGeom>
          <a:noFill/>
        </p:spPr>
        <p:txBody>
          <a:bodyPr wrap="square" lIns="91440" tIns="45720" rIns="91440" bIns="45720" anchor="t">
            <a:spAutoFit/>
          </a:bodyPr>
          <a:lstStyle/>
          <a:p>
            <a:endParaRPr lang="en-GB" sz="1800">
              <a:latin typeface="Arial" panose="020B0604020202020204" pitchFamily="34" charset="0"/>
              <a:cs typeface="Arial" panose="020B0604020202020204" pitchFamily="34" charset="0"/>
            </a:endParaRPr>
          </a:p>
          <a:p>
            <a:endParaRPr lang="en-GB" sz="1800">
              <a:solidFill>
                <a:schemeClr val="bg1"/>
              </a:solidFill>
              <a:latin typeface="Arial" panose="020B0604020202020204" pitchFamily="34" charset="0"/>
              <a:cs typeface="Arial" panose="020B0604020202020204" pitchFamily="34" charset="0"/>
            </a:endParaRPr>
          </a:p>
          <a:p>
            <a:r>
              <a:rPr lang="en-GB" sz="1800">
                <a:solidFill>
                  <a:schemeClr val="bg1"/>
                </a:solidFill>
                <a:latin typeface="Arial"/>
                <a:cs typeface="Arial"/>
              </a:rPr>
              <a:t>It is important to </a:t>
            </a:r>
            <a:r>
              <a:rPr lang="en-GB" sz="1800" b="1">
                <a:solidFill>
                  <a:schemeClr val="bg1"/>
                </a:solidFill>
                <a:latin typeface="Arial"/>
                <a:cs typeface="Arial"/>
              </a:rPr>
              <a:t>give your waste a whoosh </a:t>
            </a:r>
            <a:r>
              <a:rPr lang="en-GB" sz="1800">
                <a:solidFill>
                  <a:schemeClr val="bg1"/>
                </a:solidFill>
                <a:latin typeface="Arial"/>
                <a:cs typeface="Arial"/>
              </a:rPr>
              <a:t>and check the recycling logo / read the small print on waste that is made using different materials when deciding if it can all go in the </a:t>
            </a:r>
            <a:r>
              <a:rPr lang="en-GB">
                <a:solidFill>
                  <a:schemeClr val="bg1"/>
                </a:solidFill>
                <a:latin typeface="Arial"/>
                <a:cs typeface="Arial"/>
              </a:rPr>
              <a:t>blue</a:t>
            </a:r>
            <a:r>
              <a:rPr lang="en-GB" sz="1800">
                <a:solidFill>
                  <a:schemeClr val="bg1"/>
                </a:solidFill>
                <a:latin typeface="Arial"/>
                <a:cs typeface="Arial"/>
              </a:rPr>
              <a:t> </a:t>
            </a:r>
            <a:r>
              <a:rPr lang="en-GB">
                <a:solidFill>
                  <a:schemeClr val="bg1"/>
                </a:solidFill>
                <a:latin typeface="Arial"/>
                <a:cs typeface="Arial"/>
              </a:rPr>
              <a:t>bin</a:t>
            </a:r>
            <a:r>
              <a:rPr lang="en-GB" sz="1800">
                <a:solidFill>
                  <a:schemeClr val="bg1"/>
                </a:solidFill>
                <a:latin typeface="Arial"/>
                <a:cs typeface="Arial"/>
              </a:rPr>
              <a:t>. </a:t>
            </a:r>
          </a:p>
        </p:txBody>
      </p:sp>
    </p:spTree>
    <p:extLst>
      <p:ext uri="{BB962C8B-B14F-4D97-AF65-F5344CB8AC3E}">
        <p14:creationId xmlns:p14="http://schemas.microsoft.com/office/powerpoint/2010/main" val="2741108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dissolve">
                                      <p:cBhvr>
                                        <p:cTn id="22" dur="500"/>
                                        <p:tgtEl>
                                          <p:spTgt spid="10"/>
                                        </p:tgtEl>
                                      </p:cBhvr>
                                    </p:animEffect>
                                  </p:childTnLst>
                                </p:cTn>
                              </p:par>
                              <p:par>
                                <p:cTn id="23" presetID="9"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dissolv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dissolve">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xit" presetSubtype="0" fill="hold" nodeType="clickEffect">
                                  <p:stCondLst>
                                    <p:cond delay="0"/>
                                  </p:stCondLst>
                                  <p:childTnLst>
                                    <p:animEffect transition="out" filter="fade">
                                      <p:cBhvr>
                                        <p:cTn id="34" dur="1000"/>
                                        <p:tgtEl>
                                          <p:spTgt spid="7"/>
                                        </p:tgtEl>
                                      </p:cBhvr>
                                    </p:animEffect>
                                    <p:anim calcmode="lin" valueType="num">
                                      <p:cBhvr>
                                        <p:cTn id="35" dur="1000"/>
                                        <p:tgtEl>
                                          <p:spTgt spid="7"/>
                                        </p:tgtEl>
                                        <p:attrNameLst>
                                          <p:attrName>ppt_x</p:attrName>
                                        </p:attrNameLst>
                                      </p:cBhvr>
                                      <p:tavLst>
                                        <p:tav tm="0">
                                          <p:val>
                                            <p:strVal val="ppt_x"/>
                                          </p:val>
                                        </p:tav>
                                        <p:tav tm="100000">
                                          <p:val>
                                            <p:strVal val="ppt_x"/>
                                          </p:val>
                                        </p:tav>
                                      </p:tavLst>
                                    </p:anim>
                                    <p:anim calcmode="lin" valueType="num">
                                      <p:cBhvr>
                                        <p:cTn id="36" dur="1000"/>
                                        <p:tgtEl>
                                          <p:spTgt spid="7"/>
                                        </p:tgtEl>
                                        <p:attrNameLst>
                                          <p:attrName>ppt_y</p:attrName>
                                        </p:attrNameLst>
                                      </p:cBhvr>
                                      <p:tavLst>
                                        <p:tav tm="0">
                                          <p:val>
                                            <p:strVal val="ppt_y"/>
                                          </p:val>
                                        </p:tav>
                                        <p:tav tm="100000">
                                          <p:val>
                                            <p:strVal val="ppt_y+.1"/>
                                          </p:val>
                                        </p:tav>
                                      </p:tavLst>
                                    </p:anim>
                                    <p:set>
                                      <p:cBhvr>
                                        <p:cTn id="37" dur="1" fill="hold">
                                          <p:stCondLst>
                                            <p:cond delay="999"/>
                                          </p:stCondLst>
                                        </p:cTn>
                                        <p:tgtEl>
                                          <p:spTgt spid="7"/>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dissolve">
                                      <p:cBhvr>
                                        <p:cTn id="4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14"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artoon of a person washing his hands&#10;&#10;Description automatically generated">
            <a:extLst>
              <a:ext uri="{FF2B5EF4-FFF2-40B4-BE49-F238E27FC236}">
                <a16:creationId xmlns:a16="http://schemas.microsoft.com/office/drawing/2014/main" id="{DF0286DB-A524-C552-5796-5AD229694A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207499" cy="6866718"/>
          </a:xfrm>
          <a:prstGeom prst="rect">
            <a:avLst/>
          </a:prstGeom>
        </p:spPr>
      </p:pic>
      <p:sp>
        <p:nvSpPr>
          <p:cNvPr id="12" name="Rounded Rectangle 11">
            <a:extLst>
              <a:ext uri="{FF2B5EF4-FFF2-40B4-BE49-F238E27FC236}">
                <a16:creationId xmlns:a16="http://schemas.microsoft.com/office/drawing/2014/main" id="{0ED9206D-3B30-B83E-5C97-7B2E8F8C1FEE}"/>
              </a:ext>
            </a:extLst>
          </p:cNvPr>
          <p:cNvSpPr/>
          <p:nvPr/>
        </p:nvSpPr>
        <p:spPr>
          <a:xfrm>
            <a:off x="639389" y="605960"/>
            <a:ext cx="4776673" cy="5639785"/>
          </a:xfrm>
          <a:prstGeom prst="roundRect">
            <a:avLst>
              <a:gd name="adj" fmla="val 9154"/>
            </a:avLst>
          </a:prstGeom>
          <a:solidFill>
            <a:schemeClr val="bg1"/>
          </a:solidFill>
          <a:ln>
            <a:noFill/>
          </a:ln>
          <a:effectLst>
            <a:outerShdw blurRad="411783" dist="50800" dir="5400000" algn="ctr" rotWithShape="0">
              <a:schemeClr val="tx1">
                <a:lumMod val="75000"/>
                <a:lumOff val="2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E6626"/>
              </a:solidFill>
            </a:endParaRPr>
          </a:p>
        </p:txBody>
      </p:sp>
      <p:sp>
        <p:nvSpPr>
          <p:cNvPr id="13" name="Rounded Rectangle 13">
            <a:extLst>
              <a:ext uri="{FF2B5EF4-FFF2-40B4-BE49-F238E27FC236}">
                <a16:creationId xmlns:a16="http://schemas.microsoft.com/office/drawing/2014/main" id="{1C3FBC3D-AB7C-937D-FE6E-1383612D067D}"/>
              </a:ext>
            </a:extLst>
          </p:cNvPr>
          <p:cNvSpPr/>
          <p:nvPr/>
        </p:nvSpPr>
        <p:spPr>
          <a:xfrm>
            <a:off x="886264" y="4276577"/>
            <a:ext cx="4276577" cy="1722749"/>
          </a:xfrm>
          <a:prstGeom prst="roundRect">
            <a:avLst>
              <a:gd name="adj" fmla="val 15810"/>
            </a:avLst>
          </a:prstGeom>
          <a:solidFill>
            <a:srgbClr val="00B0F0"/>
          </a:solidFill>
          <a:ln>
            <a:noFill/>
          </a:ln>
          <a:effectLst>
            <a:outerShdw sx="1000" sy="1000" algn="ctr" rotWithShape="0">
              <a:srgbClr val="000000"/>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000" b="1">
              <a:solidFill>
                <a:schemeClr val="bg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1B37B32-7C81-9E25-F01A-C4867A233F14}"/>
              </a:ext>
            </a:extLst>
          </p:cNvPr>
          <p:cNvSpPr>
            <a:spLocks noGrp="1"/>
          </p:cNvSpPr>
          <p:nvPr>
            <p:ph idx="1"/>
          </p:nvPr>
        </p:nvSpPr>
        <p:spPr>
          <a:xfrm>
            <a:off x="975424" y="970673"/>
            <a:ext cx="4173349" cy="3050430"/>
          </a:xfrm>
        </p:spPr>
        <p:txBody>
          <a:bodyPr>
            <a:noAutofit/>
          </a:bodyPr>
          <a:lstStyle/>
          <a:p>
            <a:pPr marL="0" indent="0">
              <a:lnSpc>
                <a:spcPct val="110000"/>
              </a:lnSpc>
              <a:buNone/>
            </a:pPr>
            <a:r>
              <a:rPr lang="en-GB" sz="2400" b="1">
                <a:solidFill>
                  <a:srgbClr val="00B0F0"/>
                </a:solidFill>
                <a:latin typeface="Arial Rounded MT Bold" panose="020F0704030504030204" pitchFamily="34" charset="77"/>
                <a:cs typeface="Arial" panose="020B0604020202020204" pitchFamily="34" charset="0"/>
              </a:rPr>
              <a:t>To avoid contamination…</a:t>
            </a:r>
            <a:br>
              <a:rPr lang="en-GB" sz="1800" b="1">
                <a:solidFill>
                  <a:srgbClr val="00B0F0"/>
                </a:solidFill>
                <a:latin typeface="Arial" panose="020B0604020202020204" pitchFamily="34" charset="0"/>
                <a:cs typeface="Arial" panose="020B0604020202020204" pitchFamily="34" charset="0"/>
              </a:rPr>
            </a:br>
            <a:r>
              <a:rPr lang="en-GB" sz="1800" b="1">
                <a:latin typeface="Arial" panose="020B0604020202020204" pitchFamily="34" charset="0"/>
                <a:cs typeface="Arial" panose="020B0604020202020204" pitchFamily="34" charset="0"/>
              </a:rPr>
              <a:t>make sure you rinse out any food waste or chemicals from things such as tins, cans or bottles that contained cleaning products for example.</a:t>
            </a:r>
            <a:endParaRPr lang="en-GB" sz="1800">
              <a:latin typeface="Arial Rounded MT Bold" panose="020F0704030504030204" pitchFamily="34" charset="0"/>
              <a:cs typeface="Arial" panose="020B0604020202020204" pitchFamily="34" charset="0"/>
            </a:endParaRPr>
          </a:p>
          <a:p>
            <a:pPr marL="0" indent="0">
              <a:lnSpc>
                <a:spcPct val="110000"/>
              </a:lnSpc>
              <a:buNone/>
            </a:pPr>
            <a:r>
              <a:rPr lang="en-GB" sz="1800">
                <a:latin typeface="Arial" panose="020B0604020202020204" pitchFamily="34" charset="0"/>
                <a:cs typeface="Arial" panose="020B0604020202020204" pitchFamily="34" charset="0"/>
              </a:rPr>
              <a:t>You don’t need to thoroughly clean the items or put them in a dishwasher, </a:t>
            </a:r>
            <a:r>
              <a:rPr lang="en-GB" sz="1800" b="1">
                <a:solidFill>
                  <a:srgbClr val="00B0F0"/>
                </a:solidFill>
                <a:latin typeface="Arial" panose="020B0604020202020204" pitchFamily="34" charset="0"/>
                <a:cs typeface="Arial" panose="020B0604020202020204" pitchFamily="34" charset="0"/>
              </a:rPr>
              <a:t>just a whoosh will do! </a:t>
            </a:r>
          </a:p>
          <a:p>
            <a:pPr marL="0" indent="0">
              <a:lnSpc>
                <a:spcPct val="110000"/>
              </a:lnSpc>
              <a:buNone/>
            </a:pPr>
            <a:endParaRPr lang="en-GB" sz="180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A457D9BD-A786-F92A-8057-D114E9B0E360}"/>
              </a:ext>
            </a:extLst>
          </p:cNvPr>
          <p:cNvSpPr txBox="1"/>
          <p:nvPr/>
        </p:nvSpPr>
        <p:spPr>
          <a:xfrm>
            <a:off x="1102035" y="4502645"/>
            <a:ext cx="3891997" cy="1287468"/>
          </a:xfrm>
          <a:prstGeom prst="rect">
            <a:avLst/>
          </a:prstGeom>
          <a:noFill/>
        </p:spPr>
        <p:txBody>
          <a:bodyPr wrap="square" lIns="91440" tIns="45720" rIns="91440" bIns="45720" anchor="t">
            <a:spAutoFit/>
          </a:bodyPr>
          <a:lstStyle/>
          <a:p>
            <a:pPr marL="0" indent="0">
              <a:lnSpc>
                <a:spcPct val="110000"/>
              </a:lnSpc>
              <a:buNone/>
            </a:pPr>
            <a:r>
              <a:rPr lang="en-GB" sz="1800" b="1">
                <a:solidFill>
                  <a:schemeClr val="bg1"/>
                </a:solidFill>
                <a:latin typeface="Arial"/>
                <a:cs typeface="Arial"/>
              </a:rPr>
              <a:t>Remember: </a:t>
            </a:r>
            <a:r>
              <a:rPr lang="en-GB" sz="1800">
                <a:solidFill>
                  <a:schemeClr val="bg1"/>
                </a:solidFill>
                <a:latin typeface="Arial"/>
                <a:cs typeface="Arial"/>
              </a:rPr>
              <a:t>We don’t want to use more water than needed as this will have an impact on the environment too! </a:t>
            </a:r>
          </a:p>
        </p:txBody>
      </p:sp>
    </p:spTree>
    <p:extLst>
      <p:ext uri="{BB962C8B-B14F-4D97-AF65-F5344CB8AC3E}">
        <p14:creationId xmlns:p14="http://schemas.microsoft.com/office/powerpoint/2010/main" val="387252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373BBD-CCD3-BEE8-E670-AF827B6E7E3D}"/>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70A61F48-BA68-4CD7-BDE7-3C1B82EE1E6E}"/>
              </a:ext>
            </a:extLst>
          </p:cNvPr>
          <p:cNvPicPr>
            <a:picLocks noChangeAspect="1"/>
          </p:cNvPicPr>
          <p:nvPr/>
        </p:nvPicPr>
        <p:blipFill>
          <a:blip r:embed="rId2">
            <a:extLst>
              <a:ext uri="{28A0092B-C50C-407E-A947-70E740481C1C}">
                <a14:useLocalDpi xmlns:a14="http://schemas.microsoft.com/office/drawing/2010/main" val="0"/>
              </a:ext>
            </a:extLst>
          </a:blip>
          <a:srcRect l="1666" b="1666"/>
          <a:stretch/>
        </p:blipFill>
        <p:spPr>
          <a:xfrm>
            <a:off x="0" y="0"/>
            <a:ext cx="12207499" cy="6858000"/>
          </a:xfrm>
          <a:prstGeom prst="rect">
            <a:avLst/>
          </a:prstGeom>
        </p:spPr>
      </p:pic>
      <p:pic>
        <p:nvPicPr>
          <p:cNvPr id="13" name="Picture 12" descr="A cartoon of a blue trash can&#10;&#10;Description automatically generated">
            <a:extLst>
              <a:ext uri="{FF2B5EF4-FFF2-40B4-BE49-F238E27FC236}">
                <a16:creationId xmlns:a16="http://schemas.microsoft.com/office/drawing/2014/main" id="{9FBF59D6-C4DD-1872-7FAB-005C93EE47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9385" y="986971"/>
            <a:ext cx="3714827" cy="5214600"/>
          </a:xfrm>
          <a:prstGeom prst="rect">
            <a:avLst/>
          </a:prstGeom>
        </p:spPr>
      </p:pic>
      <p:sp>
        <p:nvSpPr>
          <p:cNvPr id="3" name="Content Placeholder 2">
            <a:extLst>
              <a:ext uri="{FF2B5EF4-FFF2-40B4-BE49-F238E27FC236}">
                <a16:creationId xmlns:a16="http://schemas.microsoft.com/office/drawing/2014/main" id="{4D1DE9ED-4EC9-35C5-FA6D-3937450E7AE3}"/>
              </a:ext>
            </a:extLst>
          </p:cNvPr>
          <p:cNvSpPr>
            <a:spLocks noGrp="1"/>
          </p:cNvSpPr>
          <p:nvPr>
            <p:ph idx="1"/>
          </p:nvPr>
        </p:nvSpPr>
        <p:spPr>
          <a:xfrm>
            <a:off x="618876" y="4366179"/>
            <a:ext cx="5810953" cy="3676484"/>
          </a:xfrm>
        </p:spPr>
        <p:txBody>
          <a:bodyPr>
            <a:normAutofit/>
          </a:bodyPr>
          <a:lstStyle/>
          <a:p>
            <a:pPr marL="0" indent="0">
              <a:lnSpc>
                <a:spcPct val="100000"/>
              </a:lnSpc>
              <a:buNone/>
            </a:pPr>
            <a:r>
              <a:rPr lang="en-GB" sz="1900" b="1">
                <a:solidFill>
                  <a:schemeClr val="bg1"/>
                </a:solidFill>
                <a:latin typeface="Arial" panose="020B0604020202020204" pitchFamily="34" charset="0"/>
                <a:cs typeface="Arial" panose="020B0604020202020204" pitchFamily="34" charset="0"/>
              </a:rPr>
              <a:t>Although some of these items are okay to recycle, contamination occurs </a:t>
            </a:r>
            <a:r>
              <a:rPr lang="en-US" sz="1900" b="1">
                <a:solidFill>
                  <a:schemeClr val="bg1"/>
                </a:solidFill>
                <a:latin typeface="Arial" panose="020B0604020202020204" pitchFamily="34" charset="0"/>
                <a:cs typeface="Arial" panose="020B0604020202020204" pitchFamily="34" charset="0"/>
              </a:rPr>
              <a:t>when these items are not cleaned or separated properly, making it harder to recycle or not possible at all.</a:t>
            </a:r>
          </a:p>
          <a:p>
            <a:pPr marL="0" indent="0">
              <a:lnSpc>
                <a:spcPct val="100000"/>
              </a:lnSpc>
              <a:buNone/>
            </a:pPr>
            <a:endParaRPr lang="en-US" sz="2400" b="1">
              <a:solidFill>
                <a:schemeClr val="bg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F8F652C1-5519-129D-A3F1-94B07CA12F91}"/>
              </a:ext>
            </a:extLst>
          </p:cNvPr>
          <p:cNvSpPr txBox="1"/>
          <p:nvPr/>
        </p:nvSpPr>
        <p:spPr>
          <a:xfrm>
            <a:off x="634999" y="5957101"/>
            <a:ext cx="2987040" cy="369332"/>
          </a:xfrm>
          <a:prstGeom prst="rect">
            <a:avLst/>
          </a:prstGeom>
          <a:noFill/>
        </p:spPr>
        <p:txBody>
          <a:bodyPr wrap="square" rtlCol="0">
            <a:spAutoFit/>
          </a:bodyPr>
          <a:lstStyle/>
          <a:p>
            <a:r>
              <a:rPr lang="en-GB">
                <a:solidFill>
                  <a:schemeClr val="bg1"/>
                </a:solidFill>
                <a:latin typeface="Arial" panose="020B0604020202020204" pitchFamily="34" charset="0"/>
                <a:cs typeface="Arial" panose="020B0604020202020204" pitchFamily="34" charset="0"/>
              </a:rPr>
              <a:t>Click for activity…</a:t>
            </a:r>
          </a:p>
        </p:txBody>
      </p:sp>
      <p:sp>
        <p:nvSpPr>
          <p:cNvPr id="8" name="Title 1">
            <a:extLst>
              <a:ext uri="{FF2B5EF4-FFF2-40B4-BE49-F238E27FC236}">
                <a16:creationId xmlns:a16="http://schemas.microsoft.com/office/drawing/2014/main" id="{BAFEBA94-4740-F1CA-BEEB-EB99E72AC2CE}"/>
              </a:ext>
            </a:extLst>
          </p:cNvPr>
          <p:cNvSpPr txBox="1">
            <a:spLocks noGrp="1"/>
          </p:cNvSpPr>
          <p:nvPr>
            <p:ph type="title"/>
          </p:nvPr>
        </p:nvSpPr>
        <p:spPr>
          <a:xfrm>
            <a:off x="618877" y="3076920"/>
            <a:ext cx="6232716" cy="1588806"/>
          </a:xfrm>
          <a:prstGeom prst="rect">
            <a:avLst/>
          </a:prstGeom>
          <a:effectLst>
            <a:outerShdw blurRad="309623" dist="50800" dir="5400000" algn="ctr" rotWithShape="0">
              <a:srgbClr val="000000">
                <a:alpha val="22189"/>
              </a:srgb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a:solidFill>
                  <a:schemeClr val="bg1"/>
                </a:solidFill>
                <a:latin typeface="Arial Rounded MT Bold" panose="020F0704030504030204" pitchFamily="34" charset="0"/>
              </a:rPr>
              <a:t>In front of you, there are some contaminated items. </a:t>
            </a:r>
            <a:br>
              <a:rPr lang="en-GB" sz="3600" b="1">
                <a:latin typeface="Arial Rounded MT Bold" panose="020F0704030504030204" pitchFamily="34" charset="0"/>
              </a:rPr>
            </a:br>
            <a:endParaRPr lang="en-GB" sz="3600" b="1">
              <a:solidFill>
                <a:schemeClr val="bg1"/>
              </a:solidFill>
              <a:latin typeface="Arial Rounded MT Bold" panose="020F0704030504030204" pitchFamily="34" charset="77"/>
            </a:endParaRPr>
          </a:p>
        </p:txBody>
      </p:sp>
      <p:pic>
        <p:nvPicPr>
          <p:cNvPr id="10" name="Picture 9" descr="A cartoon of plastic bottles&#10;&#10;Description automatically generated">
            <a:extLst>
              <a:ext uri="{FF2B5EF4-FFF2-40B4-BE49-F238E27FC236}">
                <a16:creationId xmlns:a16="http://schemas.microsoft.com/office/drawing/2014/main" id="{B7626EED-750D-E20F-18AC-C275483F15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67315" y="4600091"/>
            <a:ext cx="1701800" cy="1701800"/>
          </a:xfrm>
          <a:prstGeom prst="rect">
            <a:avLst/>
          </a:prstGeom>
          <a:effectLst>
            <a:outerShdw blurRad="407823" dist="50800" dir="5400000" algn="ctr" rotWithShape="0">
              <a:srgbClr val="000000">
                <a:alpha val="28000"/>
              </a:srgbClr>
            </a:outerShdw>
          </a:effectLst>
        </p:spPr>
      </p:pic>
      <p:pic>
        <p:nvPicPr>
          <p:cNvPr id="12" name="Picture 11" descr="A cartoon of a paper with a face&#10;&#10;Description automatically generated">
            <a:extLst>
              <a:ext uri="{FF2B5EF4-FFF2-40B4-BE49-F238E27FC236}">
                <a16:creationId xmlns:a16="http://schemas.microsoft.com/office/drawing/2014/main" id="{A029D4AF-0B0E-6B0D-A56D-BFD7CC0C2CD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030819">
            <a:off x="8582799" y="409109"/>
            <a:ext cx="1091699" cy="1517461"/>
          </a:xfrm>
          <a:prstGeom prst="rect">
            <a:avLst/>
          </a:prstGeom>
          <a:effectLst>
            <a:outerShdw blurRad="508000" dist="50800" dir="5400000" algn="ctr" rotWithShape="0">
              <a:srgbClr val="000000">
                <a:alpha val="32412"/>
              </a:srgbClr>
            </a:outerShdw>
          </a:effectLst>
        </p:spPr>
      </p:pic>
      <p:pic>
        <p:nvPicPr>
          <p:cNvPr id="15" name="Picture 14" descr="A cartoon of cans with faces&#10;&#10;AI-generated content may be incorrect.">
            <a:extLst>
              <a:ext uri="{FF2B5EF4-FFF2-40B4-BE49-F238E27FC236}">
                <a16:creationId xmlns:a16="http://schemas.microsoft.com/office/drawing/2014/main" id="{953826B6-16D3-3B95-318F-68D458F2D4B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28683" y="4920890"/>
            <a:ext cx="1701887" cy="1514553"/>
          </a:xfrm>
          <a:prstGeom prst="rect">
            <a:avLst/>
          </a:prstGeom>
        </p:spPr>
      </p:pic>
    </p:spTree>
    <p:extLst>
      <p:ext uri="{BB962C8B-B14F-4D97-AF65-F5344CB8AC3E}">
        <p14:creationId xmlns:p14="http://schemas.microsoft.com/office/powerpoint/2010/main" val="363169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dissolv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dissolve">
                                      <p:cBhvr>
                                        <p:cTn id="17" dur="500"/>
                                        <p:tgtEl>
                                          <p:spTgt spid="12"/>
                                        </p:tgtEl>
                                      </p:cBhvr>
                                    </p:animEffect>
                                  </p:childTnLst>
                                </p:cTn>
                              </p:par>
                              <p:par>
                                <p:cTn id="18" presetID="9" presetClass="entr" presetSubtype="0"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dissolve">
                                      <p:cBhvr>
                                        <p:cTn id="20" dur="500"/>
                                        <p:tgtEl>
                                          <p:spTgt spid="10"/>
                                        </p:tgtEl>
                                      </p:cBhvr>
                                    </p:animEffect>
                                  </p:childTnLst>
                                </p:cTn>
                              </p:par>
                              <p:par>
                                <p:cTn id="21" presetID="9"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dissolve">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32" presetClass="emph" presetSubtype="0" fill="hold" nodeType="clickEffect">
                                  <p:stCondLst>
                                    <p:cond delay="0"/>
                                  </p:stCondLst>
                                  <p:childTnLst>
                                    <p:animRot by="120000">
                                      <p:cBhvr>
                                        <p:cTn id="27" dur="100" fill="hold">
                                          <p:stCondLst>
                                            <p:cond delay="0"/>
                                          </p:stCondLst>
                                        </p:cTn>
                                        <p:tgtEl>
                                          <p:spTgt spid="10"/>
                                        </p:tgtEl>
                                        <p:attrNameLst>
                                          <p:attrName>r</p:attrName>
                                        </p:attrNameLst>
                                      </p:cBhvr>
                                    </p:animRot>
                                    <p:animRot by="-240000">
                                      <p:cBhvr>
                                        <p:cTn id="28" dur="200" fill="hold">
                                          <p:stCondLst>
                                            <p:cond delay="200"/>
                                          </p:stCondLst>
                                        </p:cTn>
                                        <p:tgtEl>
                                          <p:spTgt spid="10"/>
                                        </p:tgtEl>
                                        <p:attrNameLst>
                                          <p:attrName>r</p:attrName>
                                        </p:attrNameLst>
                                      </p:cBhvr>
                                    </p:animRot>
                                    <p:animRot by="240000">
                                      <p:cBhvr>
                                        <p:cTn id="29" dur="200" fill="hold">
                                          <p:stCondLst>
                                            <p:cond delay="400"/>
                                          </p:stCondLst>
                                        </p:cTn>
                                        <p:tgtEl>
                                          <p:spTgt spid="10"/>
                                        </p:tgtEl>
                                        <p:attrNameLst>
                                          <p:attrName>r</p:attrName>
                                        </p:attrNameLst>
                                      </p:cBhvr>
                                    </p:animRot>
                                    <p:animRot by="-240000">
                                      <p:cBhvr>
                                        <p:cTn id="30" dur="200" fill="hold">
                                          <p:stCondLst>
                                            <p:cond delay="600"/>
                                          </p:stCondLst>
                                        </p:cTn>
                                        <p:tgtEl>
                                          <p:spTgt spid="10"/>
                                        </p:tgtEl>
                                        <p:attrNameLst>
                                          <p:attrName>r</p:attrName>
                                        </p:attrNameLst>
                                      </p:cBhvr>
                                    </p:animRot>
                                    <p:animRot by="120000">
                                      <p:cBhvr>
                                        <p:cTn id="31" dur="200" fill="hold">
                                          <p:stCondLst>
                                            <p:cond delay="800"/>
                                          </p:stCondLst>
                                        </p:cTn>
                                        <p:tgtEl>
                                          <p:spTgt spid="10"/>
                                        </p:tgtEl>
                                        <p:attrNameLst>
                                          <p:attrName>r</p:attrName>
                                        </p:attrNameLst>
                                      </p:cBhvr>
                                    </p:animRot>
                                  </p:childTnLst>
                                </p:cTn>
                              </p:par>
                              <p:par>
                                <p:cTn id="32" presetID="32" presetClass="emph" presetSubtype="0" fill="hold" nodeType="withEffect">
                                  <p:stCondLst>
                                    <p:cond delay="0"/>
                                  </p:stCondLst>
                                  <p:childTnLst>
                                    <p:animRot by="120000">
                                      <p:cBhvr>
                                        <p:cTn id="33" dur="100" fill="hold">
                                          <p:stCondLst>
                                            <p:cond delay="0"/>
                                          </p:stCondLst>
                                        </p:cTn>
                                        <p:tgtEl>
                                          <p:spTgt spid="15"/>
                                        </p:tgtEl>
                                        <p:attrNameLst>
                                          <p:attrName>r</p:attrName>
                                        </p:attrNameLst>
                                      </p:cBhvr>
                                    </p:animRot>
                                    <p:animRot by="-240000">
                                      <p:cBhvr>
                                        <p:cTn id="34" dur="200" fill="hold">
                                          <p:stCondLst>
                                            <p:cond delay="200"/>
                                          </p:stCondLst>
                                        </p:cTn>
                                        <p:tgtEl>
                                          <p:spTgt spid="15"/>
                                        </p:tgtEl>
                                        <p:attrNameLst>
                                          <p:attrName>r</p:attrName>
                                        </p:attrNameLst>
                                      </p:cBhvr>
                                    </p:animRot>
                                    <p:animRot by="240000">
                                      <p:cBhvr>
                                        <p:cTn id="35" dur="200" fill="hold">
                                          <p:stCondLst>
                                            <p:cond delay="400"/>
                                          </p:stCondLst>
                                        </p:cTn>
                                        <p:tgtEl>
                                          <p:spTgt spid="15"/>
                                        </p:tgtEl>
                                        <p:attrNameLst>
                                          <p:attrName>r</p:attrName>
                                        </p:attrNameLst>
                                      </p:cBhvr>
                                    </p:animRot>
                                    <p:animRot by="-240000">
                                      <p:cBhvr>
                                        <p:cTn id="36" dur="200" fill="hold">
                                          <p:stCondLst>
                                            <p:cond delay="600"/>
                                          </p:stCondLst>
                                        </p:cTn>
                                        <p:tgtEl>
                                          <p:spTgt spid="15"/>
                                        </p:tgtEl>
                                        <p:attrNameLst>
                                          <p:attrName>r</p:attrName>
                                        </p:attrNameLst>
                                      </p:cBhvr>
                                    </p:animRot>
                                    <p:animRot by="120000">
                                      <p:cBhvr>
                                        <p:cTn id="37" dur="200" fill="hold">
                                          <p:stCondLst>
                                            <p:cond delay="800"/>
                                          </p:stCondLst>
                                        </p:cTn>
                                        <p:tgtEl>
                                          <p:spTgt spid="15"/>
                                        </p:tgtEl>
                                        <p:attrNameLst>
                                          <p:attrName>r</p:attrName>
                                        </p:attrNameLst>
                                      </p:cBhvr>
                                    </p:animRot>
                                  </p:childTnLst>
                                </p:cTn>
                              </p:par>
                              <p:par>
                                <p:cTn id="38" presetID="32" presetClass="emph" presetSubtype="0" fill="hold" nodeType="withEffect">
                                  <p:stCondLst>
                                    <p:cond delay="0"/>
                                  </p:stCondLst>
                                  <p:childTnLst>
                                    <p:animRot by="120000">
                                      <p:cBhvr>
                                        <p:cTn id="39" dur="100" fill="hold">
                                          <p:stCondLst>
                                            <p:cond delay="0"/>
                                          </p:stCondLst>
                                        </p:cTn>
                                        <p:tgtEl>
                                          <p:spTgt spid="12"/>
                                        </p:tgtEl>
                                        <p:attrNameLst>
                                          <p:attrName>r</p:attrName>
                                        </p:attrNameLst>
                                      </p:cBhvr>
                                    </p:animRot>
                                    <p:animRot by="-240000">
                                      <p:cBhvr>
                                        <p:cTn id="40" dur="200" fill="hold">
                                          <p:stCondLst>
                                            <p:cond delay="200"/>
                                          </p:stCondLst>
                                        </p:cTn>
                                        <p:tgtEl>
                                          <p:spTgt spid="12"/>
                                        </p:tgtEl>
                                        <p:attrNameLst>
                                          <p:attrName>r</p:attrName>
                                        </p:attrNameLst>
                                      </p:cBhvr>
                                    </p:animRot>
                                    <p:animRot by="240000">
                                      <p:cBhvr>
                                        <p:cTn id="41" dur="200" fill="hold">
                                          <p:stCondLst>
                                            <p:cond delay="400"/>
                                          </p:stCondLst>
                                        </p:cTn>
                                        <p:tgtEl>
                                          <p:spTgt spid="12"/>
                                        </p:tgtEl>
                                        <p:attrNameLst>
                                          <p:attrName>r</p:attrName>
                                        </p:attrNameLst>
                                      </p:cBhvr>
                                    </p:animRot>
                                    <p:animRot by="-240000">
                                      <p:cBhvr>
                                        <p:cTn id="42" dur="200" fill="hold">
                                          <p:stCondLst>
                                            <p:cond delay="600"/>
                                          </p:stCondLst>
                                        </p:cTn>
                                        <p:tgtEl>
                                          <p:spTgt spid="12"/>
                                        </p:tgtEl>
                                        <p:attrNameLst>
                                          <p:attrName>r</p:attrName>
                                        </p:attrNameLst>
                                      </p:cBhvr>
                                    </p:animRot>
                                    <p:animRot by="120000">
                                      <p:cBhvr>
                                        <p:cTn id="43" dur="200" fill="hold">
                                          <p:stCondLst>
                                            <p:cond delay="800"/>
                                          </p:stCondLst>
                                        </p:cTn>
                                        <p:tgtEl>
                                          <p:spTgt spid="12"/>
                                        </p:tgtEl>
                                        <p:attrNameLst>
                                          <p:attrName>r</p:attrName>
                                        </p:attrNameLst>
                                      </p:cBhvr>
                                    </p:animRo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3">
                                            <p:txEl>
                                              <p:pRg st="0" end="0"/>
                                            </p:txEl>
                                          </p:spTgt>
                                        </p:tgtEl>
                                        <p:attrNameLst>
                                          <p:attrName>style.visibility</p:attrName>
                                        </p:attrNameLst>
                                      </p:cBhvr>
                                      <p:to>
                                        <p:strVal val="visible"/>
                                      </p:to>
                                    </p:set>
                                    <p:animEffect transition="in" filter="dissolve">
                                      <p:cBhvr>
                                        <p:cTn id="48" dur="500"/>
                                        <p:tgtEl>
                                          <p:spTgt spid="3">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42" presetClass="exit" presetSubtype="0" fill="hold" nodeType="clickEffect">
                                  <p:stCondLst>
                                    <p:cond delay="0"/>
                                  </p:stCondLst>
                                  <p:childTnLst>
                                    <p:animEffect transition="out" filter="fade">
                                      <p:cBhvr>
                                        <p:cTn id="52" dur="1000"/>
                                        <p:tgtEl>
                                          <p:spTgt spid="12"/>
                                        </p:tgtEl>
                                      </p:cBhvr>
                                    </p:animEffect>
                                    <p:anim calcmode="lin" valueType="num">
                                      <p:cBhvr>
                                        <p:cTn id="53" dur="1000"/>
                                        <p:tgtEl>
                                          <p:spTgt spid="12"/>
                                        </p:tgtEl>
                                        <p:attrNameLst>
                                          <p:attrName>ppt_x</p:attrName>
                                        </p:attrNameLst>
                                      </p:cBhvr>
                                      <p:tavLst>
                                        <p:tav tm="0">
                                          <p:val>
                                            <p:strVal val="ppt_x"/>
                                          </p:val>
                                        </p:tav>
                                        <p:tav tm="100000">
                                          <p:val>
                                            <p:strVal val="ppt_x"/>
                                          </p:val>
                                        </p:tav>
                                      </p:tavLst>
                                    </p:anim>
                                    <p:anim calcmode="lin" valueType="num">
                                      <p:cBhvr>
                                        <p:cTn id="54" dur="1000"/>
                                        <p:tgtEl>
                                          <p:spTgt spid="12"/>
                                        </p:tgtEl>
                                        <p:attrNameLst>
                                          <p:attrName>ppt_y</p:attrName>
                                        </p:attrNameLst>
                                      </p:cBhvr>
                                      <p:tavLst>
                                        <p:tav tm="0">
                                          <p:val>
                                            <p:strVal val="ppt_y"/>
                                          </p:val>
                                        </p:tav>
                                        <p:tav tm="100000">
                                          <p:val>
                                            <p:strVal val="ppt_y+.1"/>
                                          </p:val>
                                        </p:tav>
                                      </p:tavLst>
                                    </p:anim>
                                    <p:set>
                                      <p:cBhvr>
                                        <p:cTn id="55" dur="1" fill="hold">
                                          <p:stCondLst>
                                            <p:cond delay="999"/>
                                          </p:stCondLst>
                                        </p:cTn>
                                        <p:tgtEl>
                                          <p:spTgt spid="12"/>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9" presetClass="entr" presetSubtype="0" fill="hold" grpId="0" nodeType="clickEffect">
                                  <p:stCondLst>
                                    <p:cond delay="0"/>
                                  </p:stCondLst>
                                  <p:childTnLst>
                                    <p:set>
                                      <p:cBhvr>
                                        <p:cTn id="59" dur="1" fill="hold">
                                          <p:stCondLst>
                                            <p:cond delay="0"/>
                                          </p:stCondLst>
                                        </p:cTn>
                                        <p:tgtEl>
                                          <p:spTgt spid="4"/>
                                        </p:tgtEl>
                                        <p:attrNameLst>
                                          <p:attrName>style.visibility</p:attrName>
                                        </p:attrNameLst>
                                      </p:cBhvr>
                                      <p:to>
                                        <p:strVal val="visible"/>
                                      </p:to>
                                    </p:set>
                                    <p:animEffect transition="in" filter="dissolve">
                                      <p:cBhvr>
                                        <p:cTn id="6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91DFB8-A538-B569-F275-16D924CA44FF}"/>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2DD3E0F9-CDEF-1C58-F58A-397C0BB3D1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2700"/>
            <a:ext cx="12214663" cy="6845300"/>
          </a:xfrm>
          <a:prstGeom prst="rect">
            <a:avLst/>
          </a:prstGeom>
        </p:spPr>
      </p:pic>
      <p:sp>
        <p:nvSpPr>
          <p:cNvPr id="11" name="Rounded Rectangle 10">
            <a:extLst>
              <a:ext uri="{FF2B5EF4-FFF2-40B4-BE49-F238E27FC236}">
                <a16:creationId xmlns:a16="http://schemas.microsoft.com/office/drawing/2014/main" id="{F559A9D5-577E-855A-0F9B-34437AB952E1}"/>
              </a:ext>
            </a:extLst>
          </p:cNvPr>
          <p:cNvSpPr/>
          <p:nvPr/>
        </p:nvSpPr>
        <p:spPr>
          <a:xfrm>
            <a:off x="598423" y="5381132"/>
            <a:ext cx="5583541" cy="1018453"/>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67DBC70-4464-C9FC-9DC4-E73F7497036F}"/>
              </a:ext>
            </a:extLst>
          </p:cNvPr>
          <p:cNvSpPr>
            <a:spLocks noGrp="1"/>
          </p:cNvSpPr>
          <p:nvPr>
            <p:ph idx="1"/>
          </p:nvPr>
        </p:nvSpPr>
        <p:spPr>
          <a:xfrm>
            <a:off x="749884" y="2649949"/>
            <a:ext cx="5778932" cy="3676484"/>
          </a:xfrm>
        </p:spPr>
        <p:txBody>
          <a:bodyPr vert="horz" lIns="91440" tIns="45720" rIns="91440" bIns="45720" rtlCol="0" anchor="t">
            <a:normAutofit/>
          </a:bodyPr>
          <a:lstStyle/>
          <a:p>
            <a:pPr marL="0" indent="0">
              <a:lnSpc>
                <a:spcPct val="100000"/>
              </a:lnSpc>
              <a:buNone/>
            </a:pPr>
            <a:r>
              <a:rPr lang="en-GB" sz="2400" b="1">
                <a:solidFill>
                  <a:schemeClr val="tx1">
                    <a:lumMod val="85000"/>
                    <a:lumOff val="15000"/>
                  </a:schemeClr>
                </a:solidFill>
                <a:latin typeface="Arial"/>
                <a:cs typeface="Arial"/>
              </a:rPr>
              <a:t>Things like crisp packets and batteries can be taken to your local supermarket or recycling centre ('the tip') where there are recycling bins specifically for these items.</a:t>
            </a:r>
            <a:endParaRPr lang="en-US" sz="3200" b="1">
              <a:solidFill>
                <a:schemeClr val="tx1">
                  <a:lumMod val="85000"/>
                  <a:lumOff val="15000"/>
                </a:schemeClr>
              </a:solidFill>
              <a:latin typeface="Arial"/>
              <a:cs typeface="Arial"/>
            </a:endParaRPr>
          </a:p>
        </p:txBody>
      </p:sp>
      <p:sp>
        <p:nvSpPr>
          <p:cNvPr id="4" name="TextBox 3">
            <a:extLst>
              <a:ext uri="{FF2B5EF4-FFF2-40B4-BE49-F238E27FC236}">
                <a16:creationId xmlns:a16="http://schemas.microsoft.com/office/drawing/2014/main" id="{C41CA9F9-ABBF-C284-461F-ABA0B81A9461}"/>
              </a:ext>
            </a:extLst>
          </p:cNvPr>
          <p:cNvSpPr txBox="1"/>
          <p:nvPr/>
        </p:nvSpPr>
        <p:spPr>
          <a:xfrm>
            <a:off x="634999" y="5957101"/>
            <a:ext cx="2987040" cy="369332"/>
          </a:xfrm>
          <a:prstGeom prst="rect">
            <a:avLst/>
          </a:prstGeom>
          <a:noFill/>
        </p:spPr>
        <p:txBody>
          <a:bodyPr wrap="square" rtlCol="0">
            <a:spAutoFit/>
          </a:bodyPr>
          <a:lstStyle/>
          <a:p>
            <a:r>
              <a:rPr lang="en-GB">
                <a:solidFill>
                  <a:schemeClr val="bg1"/>
                </a:solidFill>
                <a:latin typeface="Arial" panose="020B0604020202020204" pitchFamily="34" charset="0"/>
                <a:cs typeface="Arial" panose="020B0604020202020204" pitchFamily="34" charset="0"/>
              </a:rPr>
              <a:t>Click for activity…</a:t>
            </a:r>
          </a:p>
        </p:txBody>
      </p:sp>
      <p:sp>
        <p:nvSpPr>
          <p:cNvPr id="8" name="Title 1">
            <a:extLst>
              <a:ext uri="{FF2B5EF4-FFF2-40B4-BE49-F238E27FC236}">
                <a16:creationId xmlns:a16="http://schemas.microsoft.com/office/drawing/2014/main" id="{262EDD21-579D-872B-7D9C-DF533D178F91}"/>
              </a:ext>
            </a:extLst>
          </p:cNvPr>
          <p:cNvSpPr txBox="1">
            <a:spLocks noGrp="1"/>
          </p:cNvSpPr>
          <p:nvPr>
            <p:ph type="title"/>
          </p:nvPr>
        </p:nvSpPr>
        <p:spPr>
          <a:xfrm>
            <a:off x="749884" y="987991"/>
            <a:ext cx="5432080" cy="1588806"/>
          </a:xfrm>
          <a:prstGeom prst="rect">
            <a:avLst/>
          </a:prstGeom>
          <a:effectLst>
            <a:outerShdw sx="1000" sy="1000" algn="ctr" rotWithShape="0">
              <a:srgbClr val="000000"/>
            </a:outerShdw>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a:solidFill>
                  <a:srgbClr val="7CB451"/>
                </a:solidFill>
                <a:latin typeface="Arial Rounded MT Bold" panose="020F0704030504030204" pitchFamily="34" charset="0"/>
              </a:rPr>
              <a:t>Some waste items need to go to special recycling facilities.</a:t>
            </a:r>
            <a:br>
              <a:rPr lang="en-GB" sz="3600" b="1">
                <a:solidFill>
                  <a:srgbClr val="7CB451"/>
                </a:solidFill>
                <a:latin typeface="Arial Rounded MT Bold" panose="020F0704030504030204" pitchFamily="34" charset="0"/>
              </a:rPr>
            </a:br>
            <a:endParaRPr lang="en-GB" sz="3600" b="1">
              <a:solidFill>
                <a:srgbClr val="7CB451"/>
              </a:solidFill>
              <a:latin typeface="Arial Rounded MT Bold" panose="020F0704030504030204" pitchFamily="34" charset="77"/>
            </a:endParaRPr>
          </a:p>
        </p:txBody>
      </p:sp>
      <p:sp>
        <p:nvSpPr>
          <p:cNvPr id="9" name="TextBox 8">
            <a:extLst>
              <a:ext uri="{FF2B5EF4-FFF2-40B4-BE49-F238E27FC236}">
                <a16:creationId xmlns:a16="http://schemas.microsoft.com/office/drawing/2014/main" id="{44585F7E-5965-4CE0-E3BC-29D11A79B8D4}"/>
              </a:ext>
            </a:extLst>
          </p:cNvPr>
          <p:cNvSpPr txBox="1"/>
          <p:nvPr/>
        </p:nvSpPr>
        <p:spPr>
          <a:xfrm>
            <a:off x="749884" y="5568588"/>
            <a:ext cx="5432080" cy="646331"/>
          </a:xfrm>
          <a:prstGeom prst="rect">
            <a:avLst/>
          </a:prstGeom>
          <a:noFill/>
        </p:spPr>
        <p:txBody>
          <a:bodyPr wrap="square">
            <a:spAutoFit/>
          </a:bodyPr>
          <a:lstStyle/>
          <a:p>
            <a:pPr marL="0" indent="0">
              <a:lnSpc>
                <a:spcPct val="100000"/>
              </a:lnSpc>
              <a:buNone/>
            </a:pPr>
            <a:r>
              <a:rPr lang="en-GB" b="1">
                <a:solidFill>
                  <a:schemeClr val="tx1">
                    <a:lumMod val="85000"/>
                    <a:lumOff val="15000"/>
                  </a:schemeClr>
                </a:solidFill>
                <a:latin typeface="Arial" panose="020B0604020202020204" pitchFamily="34" charset="0"/>
                <a:cs typeface="Arial" panose="020B0604020202020204" pitchFamily="34" charset="0"/>
              </a:rPr>
              <a:t>C</a:t>
            </a:r>
            <a:r>
              <a:rPr lang="en-GB" sz="1800" b="1">
                <a:solidFill>
                  <a:schemeClr val="tx1">
                    <a:lumMod val="85000"/>
                    <a:lumOff val="15000"/>
                  </a:schemeClr>
                </a:solidFill>
                <a:latin typeface="Arial" panose="020B0604020202020204" pitchFamily="34" charset="0"/>
                <a:cs typeface="Arial" panose="020B0604020202020204" pitchFamily="34" charset="0"/>
              </a:rPr>
              <a:t>heck the small print on your waste or visit the Hull City Council website if you’re not sure.</a:t>
            </a:r>
            <a:endParaRPr lang="en-US" sz="1800" b="1">
              <a:solidFill>
                <a:schemeClr val="tx1">
                  <a:lumMod val="85000"/>
                  <a:lumOff val="1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17143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ssolv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artoon of a person washing his hands&#10;&#10;Description automatically generated">
            <a:extLst>
              <a:ext uri="{FF2B5EF4-FFF2-40B4-BE49-F238E27FC236}">
                <a16:creationId xmlns:a16="http://schemas.microsoft.com/office/drawing/2014/main" id="{3E953DC5-4D8C-AB4B-B3EF-48854B46EF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207499" cy="6866718"/>
          </a:xfrm>
          <a:prstGeom prst="rect">
            <a:avLst/>
          </a:prstGeom>
        </p:spPr>
      </p:pic>
      <p:sp>
        <p:nvSpPr>
          <p:cNvPr id="12" name="Rounded Rectangle 9">
            <a:extLst>
              <a:ext uri="{FF2B5EF4-FFF2-40B4-BE49-F238E27FC236}">
                <a16:creationId xmlns:a16="http://schemas.microsoft.com/office/drawing/2014/main" id="{02305F15-4065-581D-B80F-AE5E20AEC714}"/>
              </a:ext>
            </a:extLst>
          </p:cNvPr>
          <p:cNvSpPr/>
          <p:nvPr/>
        </p:nvSpPr>
        <p:spPr>
          <a:xfrm>
            <a:off x="562572" y="494826"/>
            <a:ext cx="4662572" cy="5848010"/>
          </a:xfrm>
          <a:prstGeom prst="roundRect">
            <a:avLst>
              <a:gd name="adj" fmla="val 9154"/>
            </a:avLst>
          </a:prstGeom>
          <a:solidFill>
            <a:schemeClr val="bg1"/>
          </a:solidFill>
          <a:ln>
            <a:noFill/>
          </a:ln>
          <a:effectLst>
            <a:outerShdw blurRad="411783" dist="50800" dir="5400000" algn="ctr" rotWithShape="0">
              <a:schemeClr val="tx1">
                <a:lumMod val="75000"/>
                <a:lumOff val="2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E6626"/>
              </a:solidFill>
            </a:endParaRPr>
          </a:p>
        </p:txBody>
      </p:sp>
      <p:sp>
        <p:nvSpPr>
          <p:cNvPr id="7" name="Rounded Rectangle 9">
            <a:extLst>
              <a:ext uri="{FF2B5EF4-FFF2-40B4-BE49-F238E27FC236}">
                <a16:creationId xmlns:a16="http://schemas.microsoft.com/office/drawing/2014/main" id="{0208F8EA-8DB4-E9F9-9DF4-4789347C2BD1}"/>
              </a:ext>
            </a:extLst>
          </p:cNvPr>
          <p:cNvSpPr/>
          <p:nvPr/>
        </p:nvSpPr>
        <p:spPr>
          <a:xfrm>
            <a:off x="823446" y="4373152"/>
            <a:ext cx="4100661" cy="1245732"/>
          </a:xfrm>
          <a:prstGeom prst="roundRect">
            <a:avLst>
              <a:gd name="adj" fmla="val 14444"/>
            </a:avLst>
          </a:prstGeom>
          <a:solidFill>
            <a:srgbClr val="7DB552"/>
          </a:solidFill>
          <a:ln>
            <a:noFill/>
          </a:ln>
          <a:effectLst>
            <a:outerShdw sx="1000" sy="1000" algn="ctr" rotWithShape="0">
              <a:schemeClr val="tx1">
                <a:lumMod val="75000"/>
                <a:lumOff val="2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E6626"/>
              </a:solidFill>
            </a:endParaRPr>
          </a:p>
        </p:txBody>
      </p:sp>
      <p:sp>
        <p:nvSpPr>
          <p:cNvPr id="2" name="Title 1">
            <a:extLst>
              <a:ext uri="{FF2B5EF4-FFF2-40B4-BE49-F238E27FC236}">
                <a16:creationId xmlns:a16="http://schemas.microsoft.com/office/drawing/2014/main" id="{946A9A13-7910-9580-01EA-1FCAE3A45AC5}"/>
              </a:ext>
            </a:extLst>
          </p:cNvPr>
          <p:cNvSpPr>
            <a:spLocks noGrp="1"/>
          </p:cNvSpPr>
          <p:nvPr>
            <p:ph type="title"/>
          </p:nvPr>
        </p:nvSpPr>
        <p:spPr>
          <a:xfrm>
            <a:off x="934938" y="848476"/>
            <a:ext cx="3787477" cy="1499733"/>
          </a:xfrm>
          <a:effectLst>
            <a:outerShdw sx="1000" sy="1000" algn="ctr" rotWithShape="0">
              <a:srgbClr val="000000"/>
            </a:outerShdw>
          </a:effectLst>
        </p:spPr>
        <p:txBody>
          <a:bodyPr/>
          <a:lstStyle/>
          <a:p>
            <a:r>
              <a:rPr lang="en-GB" b="1">
                <a:solidFill>
                  <a:srgbClr val="7DB552"/>
                </a:solidFill>
                <a:latin typeface="Arial Rounded MT Bold" panose="020F0704030504030204" pitchFamily="34" charset="77"/>
              </a:rPr>
              <a:t>Sort it out!</a:t>
            </a:r>
          </a:p>
        </p:txBody>
      </p:sp>
      <p:sp>
        <p:nvSpPr>
          <p:cNvPr id="3" name="Content Placeholder 2">
            <a:extLst>
              <a:ext uri="{FF2B5EF4-FFF2-40B4-BE49-F238E27FC236}">
                <a16:creationId xmlns:a16="http://schemas.microsoft.com/office/drawing/2014/main" id="{51B37B32-7C81-9E25-F01A-C4867A233F14}"/>
              </a:ext>
            </a:extLst>
          </p:cNvPr>
          <p:cNvSpPr>
            <a:spLocks noGrp="1"/>
          </p:cNvSpPr>
          <p:nvPr>
            <p:ph idx="1"/>
          </p:nvPr>
        </p:nvSpPr>
        <p:spPr>
          <a:xfrm>
            <a:off x="925045" y="2013861"/>
            <a:ext cx="3937626" cy="3009360"/>
          </a:xfrm>
        </p:spPr>
        <p:txBody>
          <a:bodyPr vert="horz" lIns="91440" tIns="45720" rIns="91440" bIns="45720" rtlCol="0" anchor="t">
            <a:normAutofit/>
          </a:bodyPr>
          <a:lstStyle/>
          <a:p>
            <a:pPr marL="0" indent="0">
              <a:buNone/>
            </a:pPr>
            <a:r>
              <a:rPr lang="en-GB" sz="2000" b="1">
                <a:latin typeface="Arial"/>
                <a:cs typeface="Arial"/>
              </a:rPr>
              <a:t>In groups, separate the items you have in front of you into two different groups – </a:t>
            </a:r>
            <a:r>
              <a:rPr lang="en-GB" sz="2000" b="1">
                <a:solidFill>
                  <a:srgbClr val="00B0F0"/>
                </a:solidFill>
                <a:latin typeface="Arial"/>
                <a:cs typeface="Arial"/>
              </a:rPr>
              <a:t>recyclable</a:t>
            </a:r>
            <a:r>
              <a:rPr lang="en-GB" sz="2000" b="1">
                <a:latin typeface="Arial"/>
                <a:cs typeface="Arial"/>
              </a:rPr>
              <a:t> and </a:t>
            </a:r>
            <a:r>
              <a:rPr lang="en-GB" sz="2000" b="1">
                <a:solidFill>
                  <a:srgbClr val="FF0000"/>
                </a:solidFill>
                <a:latin typeface="Arial"/>
                <a:cs typeface="Arial"/>
              </a:rPr>
              <a:t>non-recyclable. </a:t>
            </a:r>
          </a:p>
          <a:p>
            <a:pPr marL="0" indent="0">
              <a:buNone/>
            </a:pPr>
            <a:r>
              <a:rPr lang="en-GB" sz="2000" b="1">
                <a:latin typeface="Arial" panose="020B0604020202020204" pitchFamily="34" charset="0"/>
                <a:cs typeface="Arial" panose="020B0604020202020204" pitchFamily="34" charset="0"/>
              </a:rPr>
              <a:t>The group who can put </a:t>
            </a:r>
            <a:br>
              <a:rPr lang="en-GB" sz="2000" b="1">
                <a:latin typeface="Arial" panose="020B0604020202020204" pitchFamily="34" charset="0"/>
                <a:cs typeface="Arial" panose="020B0604020202020204" pitchFamily="34" charset="0"/>
              </a:rPr>
            </a:br>
            <a:r>
              <a:rPr lang="en-GB" sz="2000" b="1">
                <a:latin typeface="Arial" panose="020B0604020202020204" pitchFamily="34" charset="0"/>
                <a:cs typeface="Arial" panose="020B0604020202020204" pitchFamily="34" charset="0"/>
              </a:rPr>
              <a:t>the items in the correct bins the quickest, wins!</a:t>
            </a:r>
          </a:p>
          <a:p>
            <a:pPr algn="ctr"/>
            <a:endParaRPr lang="en-GB" sz="2000" b="1">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8657B8E6-BEDF-5684-1C0F-61C88A22B4EA}"/>
              </a:ext>
            </a:extLst>
          </p:cNvPr>
          <p:cNvSpPr txBox="1"/>
          <p:nvPr/>
        </p:nvSpPr>
        <p:spPr>
          <a:xfrm>
            <a:off x="968587" y="4545989"/>
            <a:ext cx="3797370" cy="923330"/>
          </a:xfrm>
          <a:prstGeom prst="rect">
            <a:avLst/>
          </a:prstGeom>
          <a:noFill/>
        </p:spPr>
        <p:txBody>
          <a:bodyPr wrap="square" lIns="91440" tIns="45720" rIns="91440" bIns="45720" anchor="t">
            <a:spAutoFit/>
          </a:bodyPr>
          <a:lstStyle/>
          <a:p>
            <a:r>
              <a:rPr lang="en-GB" b="1">
                <a:solidFill>
                  <a:schemeClr val="bg1"/>
                </a:solidFill>
                <a:latin typeface="Arial"/>
                <a:cs typeface="Arial"/>
              </a:rPr>
              <a:t>Remember: </a:t>
            </a:r>
            <a:r>
              <a:rPr lang="en-US" sz="1800">
                <a:solidFill>
                  <a:schemeClr val="bg1"/>
                </a:solidFill>
                <a:latin typeface="Arial"/>
                <a:cs typeface="Arial"/>
              </a:rPr>
              <a:t>Read the fine </a:t>
            </a:r>
            <a:r>
              <a:rPr lang="en-US">
                <a:solidFill>
                  <a:schemeClr val="bg1"/>
                </a:solidFill>
                <a:latin typeface="Arial"/>
                <a:cs typeface="Arial"/>
              </a:rPr>
              <a:t>print -</a:t>
            </a:r>
            <a:r>
              <a:rPr lang="en-US" sz="1800">
                <a:solidFill>
                  <a:schemeClr val="bg1"/>
                </a:solidFill>
                <a:latin typeface="Arial"/>
                <a:cs typeface="Arial"/>
              </a:rPr>
              <a:t>check the recycling logos and i</a:t>
            </a:r>
            <a:r>
              <a:rPr lang="en-US">
                <a:solidFill>
                  <a:schemeClr val="bg1"/>
                </a:solidFill>
                <a:latin typeface="Arial"/>
                <a:cs typeface="Arial"/>
              </a:rPr>
              <a:t>f they’re dirty, give it a whoosh! </a:t>
            </a:r>
            <a:endParaRPr lang="en-GB">
              <a:solidFill>
                <a:schemeClr val="bg1"/>
              </a:solidFill>
              <a:latin typeface="Arial"/>
              <a:cs typeface="Arial"/>
            </a:endParaRPr>
          </a:p>
        </p:txBody>
      </p:sp>
      <p:sp>
        <p:nvSpPr>
          <p:cNvPr id="8" name="Title 1">
            <a:extLst>
              <a:ext uri="{FF2B5EF4-FFF2-40B4-BE49-F238E27FC236}">
                <a16:creationId xmlns:a16="http://schemas.microsoft.com/office/drawing/2014/main" id="{C1757C20-2562-4FC0-DC94-D07422575DA1}"/>
              </a:ext>
            </a:extLst>
          </p:cNvPr>
          <p:cNvSpPr txBox="1">
            <a:spLocks/>
          </p:cNvSpPr>
          <p:nvPr/>
        </p:nvSpPr>
        <p:spPr>
          <a:xfrm>
            <a:off x="971226" y="347733"/>
            <a:ext cx="3787477" cy="1499733"/>
          </a:xfrm>
          <a:prstGeom prst="rect">
            <a:avLst/>
          </a:prstGeom>
          <a:effectLst>
            <a:outerShdw sx="1000" sy="1000" algn="ctr" rotWithShape="0">
              <a:srgbClr val="000000"/>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b="1">
                <a:solidFill>
                  <a:srgbClr val="7DB552"/>
                </a:solidFill>
                <a:latin typeface="Arial Rounded MT Bold" panose="020F0704030504030204" pitchFamily="34" charset="77"/>
              </a:rPr>
              <a:t>Activity</a:t>
            </a:r>
          </a:p>
        </p:txBody>
      </p:sp>
      <p:pic>
        <p:nvPicPr>
          <p:cNvPr id="4" name="Picture 3" descr="A poster with a cartoon image of various objects&#10;&#10;Description automatically generated with medium confidence">
            <a:extLst>
              <a:ext uri="{FF2B5EF4-FFF2-40B4-BE49-F238E27FC236}">
                <a16:creationId xmlns:a16="http://schemas.microsoft.com/office/drawing/2014/main" id="{CAF1C2DC-0213-DE20-6CB7-8CB74F4BBC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953624">
            <a:off x="4649248" y="607714"/>
            <a:ext cx="2178108" cy="1549376"/>
          </a:xfrm>
          <a:prstGeom prst="rect">
            <a:avLst/>
          </a:prstGeom>
          <a:effectLst>
            <a:outerShdw blurRad="130812" dist="50800" dir="5400000" algn="ctr" rotWithShape="0">
              <a:srgbClr val="000000">
                <a:alpha val="42000"/>
              </a:srgbClr>
            </a:outerShdw>
          </a:effectLst>
        </p:spPr>
      </p:pic>
      <p:sp>
        <p:nvSpPr>
          <p:cNvPr id="5" name="Title 1">
            <a:extLst>
              <a:ext uri="{FF2B5EF4-FFF2-40B4-BE49-F238E27FC236}">
                <a16:creationId xmlns:a16="http://schemas.microsoft.com/office/drawing/2014/main" id="{4666B906-1B70-3C5F-BD19-EC79CE70B849}"/>
              </a:ext>
            </a:extLst>
          </p:cNvPr>
          <p:cNvSpPr txBox="1">
            <a:spLocks/>
          </p:cNvSpPr>
          <p:nvPr/>
        </p:nvSpPr>
        <p:spPr>
          <a:xfrm>
            <a:off x="888762" y="5230446"/>
            <a:ext cx="4179736" cy="1499733"/>
          </a:xfrm>
          <a:prstGeom prst="rect">
            <a:avLst/>
          </a:prstGeom>
          <a:effectLst>
            <a:outerShdw sx="1000" sy="1000" algn="ctr" rotWithShape="0">
              <a:srgbClr val="000000"/>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GB" sz="1000">
                <a:solidFill>
                  <a:srgbClr val="7DB552"/>
                </a:solidFill>
                <a:latin typeface="Arial Rounded MT Bold" panose="020F0704030504030204" pitchFamily="34" charset="77"/>
              </a:rPr>
              <a:t>*alternative worksheet activity if no waste items are available. </a:t>
            </a:r>
          </a:p>
        </p:txBody>
      </p:sp>
    </p:spTree>
    <p:extLst>
      <p:ext uri="{BB962C8B-B14F-4D97-AF65-F5344CB8AC3E}">
        <p14:creationId xmlns:p14="http://schemas.microsoft.com/office/powerpoint/2010/main" val="879383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dissolv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dissolve">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dissolve">
                                      <p:cBhvr>
                                        <p:cTn id="27" dur="500"/>
                                        <p:tgtEl>
                                          <p:spTgt spid="6"/>
                                        </p:tgtEl>
                                      </p:cBhvr>
                                    </p:animEffect>
                                  </p:childTnLst>
                                </p:cTn>
                              </p:par>
                              <p:par>
                                <p:cTn id="28" presetID="42" presetClass="entr" presetSubtype="0" fill="hold"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1000"/>
                                        <p:tgtEl>
                                          <p:spTgt spid="4"/>
                                        </p:tgtEl>
                                      </p:cBhvr>
                                    </p:animEffect>
                                    <p:anim calcmode="lin" valueType="num">
                                      <p:cBhvr>
                                        <p:cTn id="31" dur="1000" fill="hold"/>
                                        <p:tgtEl>
                                          <p:spTgt spid="4"/>
                                        </p:tgtEl>
                                        <p:attrNameLst>
                                          <p:attrName>ppt_x</p:attrName>
                                        </p:attrNameLst>
                                      </p:cBhvr>
                                      <p:tavLst>
                                        <p:tav tm="0">
                                          <p:val>
                                            <p:strVal val="#ppt_x"/>
                                          </p:val>
                                        </p:tav>
                                        <p:tav tm="100000">
                                          <p:val>
                                            <p:strVal val="#ppt_x"/>
                                          </p:val>
                                        </p:tav>
                                      </p:tavLst>
                                    </p:anim>
                                    <p:anim calcmode="lin" valueType="num">
                                      <p:cBhvr>
                                        <p:cTn id="32" dur="1000" fill="hold"/>
                                        <p:tgtEl>
                                          <p:spTgt spid="4"/>
                                        </p:tgtEl>
                                        <p:attrNameLst>
                                          <p:attrName>ppt_y</p:attrName>
                                        </p:attrNameLst>
                                      </p:cBhvr>
                                      <p:tavLst>
                                        <p:tav tm="0">
                                          <p:val>
                                            <p:strVal val="#ppt_y+.1"/>
                                          </p:val>
                                        </p:tav>
                                        <p:tav tm="100000">
                                          <p:val>
                                            <p:strVal val="#ppt_y"/>
                                          </p:val>
                                        </p:tav>
                                      </p:tavLst>
                                    </p:anim>
                                  </p:childTnLst>
                                </p:cTn>
                              </p:par>
                              <p:par>
                                <p:cTn id="33" presetID="9" presetClass="entr" presetSubtype="0" fill="hold" grpId="0" nodeType="with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dissolve">
                                      <p:cBhvr>
                                        <p:cTn id="3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6" grpId="0"/>
      <p:bldP spid="8"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4BBB8BB-7162-D8CD-48D5-DF93CB7411DB}"/>
              </a:ext>
            </a:extLst>
          </p:cNvPr>
          <p:cNvPicPr>
            <a:picLocks noChangeAspect="1"/>
          </p:cNvPicPr>
          <p:nvPr/>
        </p:nvPicPr>
        <p:blipFill>
          <a:blip r:embed="rId2">
            <a:extLst>
              <a:ext uri="{28A0092B-C50C-407E-A947-70E740481C1C}">
                <a14:useLocalDpi xmlns:a14="http://schemas.microsoft.com/office/drawing/2010/main" val="0"/>
              </a:ext>
            </a:extLst>
          </a:blip>
          <a:srcRect l="3778" b="3778"/>
          <a:stretch/>
        </p:blipFill>
        <p:spPr>
          <a:xfrm>
            <a:off x="0" y="0"/>
            <a:ext cx="12192001" cy="6858000"/>
          </a:xfrm>
          <a:prstGeom prst="rect">
            <a:avLst/>
          </a:prstGeom>
        </p:spPr>
      </p:pic>
      <p:sp>
        <p:nvSpPr>
          <p:cNvPr id="6" name="Rounded Rectangle 14">
            <a:extLst>
              <a:ext uri="{FF2B5EF4-FFF2-40B4-BE49-F238E27FC236}">
                <a16:creationId xmlns:a16="http://schemas.microsoft.com/office/drawing/2014/main" id="{35EBED4F-007C-574E-73B1-731796EBA707}"/>
              </a:ext>
            </a:extLst>
          </p:cNvPr>
          <p:cNvSpPr/>
          <p:nvPr/>
        </p:nvSpPr>
        <p:spPr>
          <a:xfrm>
            <a:off x="639389" y="605960"/>
            <a:ext cx="5483269" cy="5639785"/>
          </a:xfrm>
          <a:prstGeom prst="roundRect">
            <a:avLst>
              <a:gd name="adj" fmla="val 9154"/>
            </a:avLst>
          </a:prstGeom>
          <a:solidFill>
            <a:schemeClr val="bg1"/>
          </a:solidFill>
          <a:ln>
            <a:noFill/>
          </a:ln>
          <a:effectLst>
            <a:outerShdw blurRad="411783" dist="50800" dir="5400000" algn="ctr" rotWithShape="0">
              <a:schemeClr val="tx1">
                <a:lumMod val="75000"/>
                <a:lumOff val="2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E6626"/>
              </a:solidFill>
            </a:endParaRPr>
          </a:p>
        </p:txBody>
      </p:sp>
      <p:sp>
        <p:nvSpPr>
          <p:cNvPr id="3" name="Content Placeholder 2">
            <a:extLst>
              <a:ext uri="{FF2B5EF4-FFF2-40B4-BE49-F238E27FC236}">
                <a16:creationId xmlns:a16="http://schemas.microsoft.com/office/drawing/2014/main" id="{14E24431-2D77-90D2-FB1B-B3B64937ECE9}"/>
              </a:ext>
            </a:extLst>
          </p:cNvPr>
          <p:cNvSpPr>
            <a:spLocks noGrp="1"/>
          </p:cNvSpPr>
          <p:nvPr>
            <p:ph idx="1"/>
          </p:nvPr>
        </p:nvSpPr>
        <p:spPr>
          <a:xfrm>
            <a:off x="1049547" y="1860921"/>
            <a:ext cx="4502167" cy="3140950"/>
          </a:xfrm>
        </p:spPr>
        <p:txBody>
          <a:bodyPr vert="horz" lIns="91440" tIns="45720" rIns="91440" bIns="45720" rtlCol="0" anchor="t">
            <a:normAutofit fontScale="77500" lnSpcReduction="20000"/>
          </a:bodyPr>
          <a:lstStyle/>
          <a:p>
            <a:pPr>
              <a:lnSpc>
                <a:spcPct val="120000"/>
              </a:lnSpc>
            </a:pPr>
            <a:r>
              <a:rPr lang="en-GB" sz="2900">
                <a:latin typeface="Arial Rounded MT Bold" panose="020F0704030504030204" pitchFamily="34" charset="0"/>
              </a:rPr>
              <a:t>Where did you put the food waste you removed?</a:t>
            </a:r>
          </a:p>
          <a:p>
            <a:pPr>
              <a:lnSpc>
                <a:spcPct val="120000"/>
              </a:lnSpc>
            </a:pPr>
            <a:r>
              <a:rPr lang="en-GB" sz="2900">
                <a:latin typeface="Arial Rounded MT Bold" panose="020F0704030504030204" pitchFamily="34" charset="0"/>
              </a:rPr>
              <a:t>Did you wash out containers to avoid contamination before recycling them?</a:t>
            </a:r>
          </a:p>
          <a:p>
            <a:pPr>
              <a:lnSpc>
                <a:spcPct val="120000"/>
              </a:lnSpc>
            </a:pPr>
            <a:r>
              <a:rPr lang="en-GB" sz="2900">
                <a:latin typeface="Arial Rounded MT Bold"/>
              </a:rPr>
              <a:t>Where have you put non-recyclable items?</a:t>
            </a:r>
          </a:p>
          <a:p>
            <a:pPr marL="0" indent="0">
              <a:buNone/>
            </a:pPr>
            <a:endParaRPr lang="en-GB"/>
          </a:p>
        </p:txBody>
      </p:sp>
      <p:pic>
        <p:nvPicPr>
          <p:cNvPr id="13" name="Picture 12" descr="A cartoon of a rectangular object holding a pencil&#10;&#10;AI-generated content may be incorrect.">
            <a:extLst>
              <a:ext uri="{FF2B5EF4-FFF2-40B4-BE49-F238E27FC236}">
                <a16:creationId xmlns:a16="http://schemas.microsoft.com/office/drawing/2014/main" id="{D07990B7-591A-0EB7-5D72-F79EF6CE96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11473" y="1056026"/>
            <a:ext cx="4900707" cy="4979345"/>
          </a:xfrm>
          <a:prstGeom prst="rect">
            <a:avLst/>
          </a:prstGeom>
        </p:spPr>
      </p:pic>
      <p:sp>
        <p:nvSpPr>
          <p:cNvPr id="10" name="Content Placeholder 2">
            <a:extLst>
              <a:ext uri="{FF2B5EF4-FFF2-40B4-BE49-F238E27FC236}">
                <a16:creationId xmlns:a16="http://schemas.microsoft.com/office/drawing/2014/main" id="{73F411FC-9091-6D39-A5CD-B9DB4B6A4B6D}"/>
              </a:ext>
            </a:extLst>
          </p:cNvPr>
          <p:cNvSpPr txBox="1">
            <a:spLocks/>
          </p:cNvSpPr>
          <p:nvPr/>
        </p:nvSpPr>
        <p:spPr>
          <a:xfrm>
            <a:off x="1049547" y="1056026"/>
            <a:ext cx="4680492" cy="5456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3200" b="1">
                <a:solidFill>
                  <a:srgbClr val="7DB552"/>
                </a:solidFill>
                <a:latin typeface="Arial Rounded MT Bold" panose="020F0704030504030204" pitchFamily="34" charset="77"/>
              </a:rPr>
              <a:t>How did you find that?</a:t>
            </a:r>
          </a:p>
          <a:p>
            <a:pPr marL="0" indent="0">
              <a:buFont typeface="Arial" panose="020B0604020202020204" pitchFamily="34" charset="0"/>
              <a:buNone/>
            </a:pPr>
            <a:endParaRPr lang="en-GB" sz="3200" b="1"/>
          </a:p>
          <a:p>
            <a:pPr marL="0" indent="0">
              <a:buFont typeface="Arial" panose="020B0604020202020204" pitchFamily="34" charset="0"/>
              <a:buNone/>
            </a:pPr>
            <a:endParaRPr lang="en-GB" sz="3200" b="1"/>
          </a:p>
        </p:txBody>
      </p:sp>
      <p:sp>
        <p:nvSpPr>
          <p:cNvPr id="11" name="Rounded Rectangle 9">
            <a:extLst>
              <a:ext uri="{FF2B5EF4-FFF2-40B4-BE49-F238E27FC236}">
                <a16:creationId xmlns:a16="http://schemas.microsoft.com/office/drawing/2014/main" id="{24A39A0F-8C5F-80E6-3B90-D4840CF49580}"/>
              </a:ext>
            </a:extLst>
          </p:cNvPr>
          <p:cNvSpPr/>
          <p:nvPr/>
        </p:nvSpPr>
        <p:spPr>
          <a:xfrm>
            <a:off x="1049547" y="5029200"/>
            <a:ext cx="4502167" cy="867218"/>
          </a:xfrm>
          <a:prstGeom prst="roundRect">
            <a:avLst>
              <a:gd name="adj" fmla="val 26095"/>
            </a:avLst>
          </a:prstGeom>
          <a:solidFill>
            <a:srgbClr val="7DB552"/>
          </a:solidFill>
          <a:ln>
            <a:noFill/>
          </a:ln>
          <a:effectLst>
            <a:outerShdw sx="1000" sy="1000" algn="ctr" rotWithShape="0">
              <a:schemeClr val="tx1">
                <a:lumMod val="75000"/>
                <a:lumOff val="2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E6626"/>
              </a:solidFill>
            </a:endParaRPr>
          </a:p>
        </p:txBody>
      </p:sp>
      <p:sp>
        <p:nvSpPr>
          <p:cNvPr id="8" name="TextBox 7">
            <a:extLst>
              <a:ext uri="{FF2B5EF4-FFF2-40B4-BE49-F238E27FC236}">
                <a16:creationId xmlns:a16="http://schemas.microsoft.com/office/drawing/2014/main" id="{12F7E18A-B1DA-4B6F-A739-751EF9D54B8F}"/>
              </a:ext>
            </a:extLst>
          </p:cNvPr>
          <p:cNvSpPr txBox="1"/>
          <p:nvPr/>
        </p:nvSpPr>
        <p:spPr>
          <a:xfrm>
            <a:off x="1327132" y="5265066"/>
            <a:ext cx="6096000" cy="400110"/>
          </a:xfrm>
          <a:prstGeom prst="rect">
            <a:avLst/>
          </a:prstGeom>
          <a:noFill/>
        </p:spPr>
        <p:txBody>
          <a:bodyPr wrap="square">
            <a:spAutoFit/>
          </a:bodyPr>
          <a:lstStyle/>
          <a:p>
            <a:pPr marL="0" indent="0">
              <a:buNone/>
            </a:pPr>
            <a:r>
              <a:rPr lang="en-GB" sz="2000">
                <a:solidFill>
                  <a:schemeClr val="bg1"/>
                </a:solidFill>
                <a:latin typeface="Arial Rounded MT Bold" panose="020F0704030504030204" pitchFamily="34" charset="0"/>
              </a:rPr>
              <a:t>Let’s go round each group…</a:t>
            </a:r>
          </a:p>
        </p:txBody>
      </p:sp>
    </p:spTree>
    <p:extLst>
      <p:ext uri="{BB962C8B-B14F-4D97-AF65-F5344CB8AC3E}">
        <p14:creationId xmlns:p14="http://schemas.microsoft.com/office/powerpoint/2010/main" val="4263955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ssolv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dissolv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2" presetClass="emph" presetSubtype="0" fill="hold" nodeType="clickEffect">
                                  <p:stCondLst>
                                    <p:cond delay="0"/>
                                  </p:stCondLst>
                                  <p:childTnLst>
                                    <p:animRot by="120000">
                                      <p:cBhvr>
                                        <p:cTn id="26" dur="100" fill="hold">
                                          <p:stCondLst>
                                            <p:cond delay="0"/>
                                          </p:stCondLst>
                                        </p:cTn>
                                        <p:tgtEl>
                                          <p:spTgt spid="13"/>
                                        </p:tgtEl>
                                        <p:attrNameLst>
                                          <p:attrName>r</p:attrName>
                                        </p:attrNameLst>
                                      </p:cBhvr>
                                    </p:animRot>
                                    <p:animRot by="-240000">
                                      <p:cBhvr>
                                        <p:cTn id="27" dur="200" fill="hold">
                                          <p:stCondLst>
                                            <p:cond delay="200"/>
                                          </p:stCondLst>
                                        </p:cTn>
                                        <p:tgtEl>
                                          <p:spTgt spid="13"/>
                                        </p:tgtEl>
                                        <p:attrNameLst>
                                          <p:attrName>r</p:attrName>
                                        </p:attrNameLst>
                                      </p:cBhvr>
                                    </p:animRot>
                                    <p:animRot by="240000">
                                      <p:cBhvr>
                                        <p:cTn id="28" dur="200" fill="hold">
                                          <p:stCondLst>
                                            <p:cond delay="400"/>
                                          </p:stCondLst>
                                        </p:cTn>
                                        <p:tgtEl>
                                          <p:spTgt spid="13"/>
                                        </p:tgtEl>
                                        <p:attrNameLst>
                                          <p:attrName>r</p:attrName>
                                        </p:attrNameLst>
                                      </p:cBhvr>
                                    </p:animRot>
                                    <p:animRot by="-240000">
                                      <p:cBhvr>
                                        <p:cTn id="29" dur="200" fill="hold">
                                          <p:stCondLst>
                                            <p:cond delay="600"/>
                                          </p:stCondLst>
                                        </p:cTn>
                                        <p:tgtEl>
                                          <p:spTgt spid="13"/>
                                        </p:tgtEl>
                                        <p:attrNameLst>
                                          <p:attrName>r</p:attrName>
                                        </p:attrNameLst>
                                      </p:cBhvr>
                                    </p:animRot>
                                    <p:animRot by="120000">
                                      <p:cBhvr>
                                        <p:cTn id="30" dur="200" fill="hold">
                                          <p:stCondLst>
                                            <p:cond delay="800"/>
                                          </p:stCondLst>
                                        </p:cTn>
                                        <p:tgtEl>
                                          <p:spTgt spid="13"/>
                                        </p:tgtEl>
                                        <p:attrNameLst>
                                          <p:attrName>r</p:attrName>
                                        </p:attrNameLst>
                                      </p:cBhvr>
                                    </p:animRo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dissolve">
                                      <p:cBhvr>
                                        <p:cTn id="3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2EEF1572-7068-B0C9-D44F-7A9302EDC075}"/>
              </a:ext>
            </a:extLst>
          </p:cNvPr>
          <p:cNvPicPr>
            <a:picLocks noChangeAspect="1"/>
          </p:cNvPicPr>
          <p:nvPr/>
        </p:nvPicPr>
        <p:blipFill>
          <a:blip r:embed="rId2">
            <a:extLst>
              <a:ext uri="{28A0092B-C50C-407E-A947-70E740481C1C}">
                <a14:useLocalDpi xmlns:a14="http://schemas.microsoft.com/office/drawing/2010/main" val="0"/>
              </a:ext>
            </a:extLst>
          </a:blip>
          <a:srcRect l="3371" t="794" r="6742" b="9319"/>
          <a:stretch/>
        </p:blipFill>
        <p:spPr>
          <a:xfrm>
            <a:off x="1" y="0"/>
            <a:ext cx="12192000" cy="6858000"/>
          </a:xfrm>
          <a:prstGeom prst="rect">
            <a:avLst/>
          </a:prstGeom>
        </p:spPr>
      </p:pic>
      <p:pic>
        <p:nvPicPr>
          <p:cNvPr id="13" name="Picture 12">
            <a:extLst>
              <a:ext uri="{FF2B5EF4-FFF2-40B4-BE49-F238E27FC236}">
                <a16:creationId xmlns:a16="http://schemas.microsoft.com/office/drawing/2014/main" id="{0006C241-3391-F7CC-0D96-7C6B80E27C5E}"/>
              </a:ext>
            </a:extLst>
          </p:cNvPr>
          <p:cNvPicPr>
            <a:picLocks noChangeAspect="1"/>
          </p:cNvPicPr>
          <p:nvPr/>
        </p:nvPicPr>
        <p:blipFill>
          <a:blip r:embed="rId3"/>
          <a:stretch>
            <a:fillRect/>
          </a:stretch>
        </p:blipFill>
        <p:spPr>
          <a:xfrm>
            <a:off x="-76202" y="3543377"/>
            <a:ext cx="12344400" cy="2875402"/>
          </a:xfrm>
          <a:prstGeom prst="rect">
            <a:avLst/>
          </a:prstGeom>
        </p:spPr>
      </p:pic>
      <p:sp>
        <p:nvSpPr>
          <p:cNvPr id="9" name="Rectangle 8">
            <a:extLst>
              <a:ext uri="{FF2B5EF4-FFF2-40B4-BE49-F238E27FC236}">
                <a16:creationId xmlns:a16="http://schemas.microsoft.com/office/drawing/2014/main" id="{AF06C19B-F1EF-1532-6C39-F7E7E5050099}"/>
              </a:ext>
            </a:extLst>
          </p:cNvPr>
          <p:cNvSpPr/>
          <p:nvPr/>
        </p:nvSpPr>
        <p:spPr>
          <a:xfrm>
            <a:off x="0" y="5510622"/>
            <a:ext cx="12192000" cy="1347378"/>
          </a:xfrm>
          <a:prstGeom prst="rect">
            <a:avLst/>
          </a:prstGeom>
          <a:solidFill>
            <a:srgbClr val="7BCFFD"/>
          </a:solidFill>
          <a:ln>
            <a:noFill/>
          </a:ln>
          <a:effectLst>
            <a:outerShdw sx="1000" sy="1000" algn="ctr" rotWithShape="0">
              <a:srgbClr val="40B8FE"/>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DA54F42D-9926-9D7A-5BA3-A41E2757FD3A}"/>
              </a:ext>
            </a:extLst>
          </p:cNvPr>
          <p:cNvPicPr>
            <a:picLocks noChangeAspect="1"/>
          </p:cNvPicPr>
          <p:nvPr/>
        </p:nvPicPr>
        <p:blipFill>
          <a:blip r:embed="rId4"/>
          <a:stretch>
            <a:fillRect/>
          </a:stretch>
        </p:blipFill>
        <p:spPr>
          <a:xfrm>
            <a:off x="1226648" y="492036"/>
            <a:ext cx="9738704" cy="5964956"/>
          </a:xfrm>
          <a:prstGeom prst="rect">
            <a:avLst/>
          </a:prstGeom>
          <a:effectLst>
            <a:outerShdw blurRad="424365" dir="5400000" algn="ctr" rotWithShape="0">
              <a:srgbClr val="000000">
                <a:alpha val="59659"/>
              </a:srgbClr>
            </a:outerShdw>
          </a:effectLst>
        </p:spPr>
      </p:pic>
      <p:sp>
        <p:nvSpPr>
          <p:cNvPr id="2" name="Title 1">
            <a:extLst>
              <a:ext uri="{FF2B5EF4-FFF2-40B4-BE49-F238E27FC236}">
                <a16:creationId xmlns:a16="http://schemas.microsoft.com/office/drawing/2014/main" id="{46CA4FBA-69C4-76CC-184E-B199526045A3}"/>
              </a:ext>
            </a:extLst>
          </p:cNvPr>
          <p:cNvSpPr>
            <a:spLocks noGrp="1"/>
          </p:cNvSpPr>
          <p:nvPr>
            <p:ph type="title"/>
          </p:nvPr>
        </p:nvSpPr>
        <p:spPr>
          <a:xfrm>
            <a:off x="678670" y="1354925"/>
            <a:ext cx="10515600" cy="1325563"/>
          </a:xfrm>
        </p:spPr>
        <p:txBody>
          <a:bodyPr>
            <a:normAutofit fontScale="90000"/>
          </a:bodyPr>
          <a:lstStyle/>
          <a:p>
            <a:pPr algn="ctr"/>
            <a:r>
              <a:rPr lang="en-GB" sz="2200">
                <a:solidFill>
                  <a:schemeClr val="bg1"/>
                </a:solidFill>
                <a:latin typeface="Arial Rounded MT Bold"/>
              </a:rPr>
              <a:t>Activity time / Homework </a:t>
            </a:r>
            <a:br>
              <a:rPr lang="en-GB">
                <a:latin typeface="Arial Rounded MT Bold" panose="020F0704030504030204" pitchFamily="34" charset="0"/>
              </a:rPr>
            </a:br>
            <a:r>
              <a:rPr lang="en-GB" sz="5300">
                <a:solidFill>
                  <a:schemeClr val="bg1"/>
                </a:solidFill>
                <a:latin typeface="Arial Rounded MT Bold"/>
              </a:rPr>
              <a:t>Recycled </a:t>
            </a:r>
            <a:br>
              <a:rPr lang="en-GB" sz="5300">
                <a:latin typeface="Arial Rounded MT Bold" panose="020F0704030504030204" pitchFamily="34" charset="0"/>
              </a:rPr>
            </a:br>
            <a:r>
              <a:rPr lang="en-GB" sz="5300">
                <a:solidFill>
                  <a:schemeClr val="bg1"/>
                </a:solidFill>
                <a:latin typeface="Arial Rounded MT Bold"/>
              </a:rPr>
              <a:t>city</a:t>
            </a:r>
            <a:endParaRPr lang="en-GB">
              <a:solidFill>
                <a:schemeClr val="bg1"/>
              </a:solidFill>
              <a:latin typeface="Arial Rounded MT Bold"/>
            </a:endParaRPr>
          </a:p>
        </p:txBody>
      </p:sp>
      <p:sp>
        <p:nvSpPr>
          <p:cNvPr id="3" name="Content Placeholder 2">
            <a:extLst>
              <a:ext uri="{FF2B5EF4-FFF2-40B4-BE49-F238E27FC236}">
                <a16:creationId xmlns:a16="http://schemas.microsoft.com/office/drawing/2014/main" id="{CAACA595-678F-96B3-3726-E8CB8CA10072}"/>
              </a:ext>
            </a:extLst>
          </p:cNvPr>
          <p:cNvSpPr>
            <a:spLocks noGrp="1"/>
          </p:cNvSpPr>
          <p:nvPr>
            <p:ph idx="1"/>
          </p:nvPr>
        </p:nvSpPr>
        <p:spPr>
          <a:xfrm>
            <a:off x="2781967" y="3928089"/>
            <a:ext cx="6594195" cy="2478530"/>
          </a:xfrm>
        </p:spPr>
        <p:txBody>
          <a:bodyPr vert="horz" lIns="91440" tIns="45720" rIns="91440" bIns="45720" rtlCol="0" anchor="t">
            <a:normAutofit/>
          </a:bodyPr>
          <a:lstStyle/>
          <a:p>
            <a:pPr marL="0" indent="0" algn="ctr">
              <a:lnSpc>
                <a:spcPct val="110000"/>
              </a:lnSpc>
              <a:buNone/>
            </a:pPr>
            <a:r>
              <a:rPr lang="en-US" sz="1700" b="1">
                <a:solidFill>
                  <a:schemeClr val="bg1"/>
                </a:solidFill>
                <a:latin typeface="Arial"/>
                <a:cs typeface="Arial"/>
              </a:rPr>
              <a:t>Using the waste materials we separated earlier, create your favourite landmark from the city.</a:t>
            </a:r>
          </a:p>
          <a:p>
            <a:pPr marL="0" indent="0" algn="ctr">
              <a:lnSpc>
                <a:spcPct val="110000"/>
              </a:lnSpc>
              <a:buNone/>
            </a:pPr>
            <a:r>
              <a:rPr lang="en-US" sz="1700" b="1">
                <a:solidFill>
                  <a:schemeClr val="bg1"/>
                </a:solidFill>
                <a:latin typeface="Arial" panose="020B0604020202020204" pitchFamily="34" charset="0"/>
                <a:cs typeface="Arial" panose="020B0604020202020204" pitchFamily="34" charset="0"/>
              </a:rPr>
              <a:t>Be prepared to share the pieces you have created with the class and talk about what recyclable items you have used.</a:t>
            </a:r>
          </a:p>
          <a:p>
            <a:pPr marL="0" indent="0" algn="ctr">
              <a:lnSpc>
                <a:spcPct val="110000"/>
              </a:lnSpc>
              <a:buNone/>
            </a:pPr>
            <a:endParaRPr lang="en-US" sz="1700" b="1">
              <a:solidFill>
                <a:schemeClr val="bg1"/>
              </a:solidFill>
              <a:latin typeface="Arial" panose="020B0604020202020204" pitchFamily="34" charset="0"/>
              <a:cs typeface="Arial" panose="020B0604020202020204" pitchFamily="34" charset="0"/>
            </a:endParaRPr>
          </a:p>
          <a:p>
            <a:pPr marL="0" indent="0" algn="ctr">
              <a:lnSpc>
                <a:spcPct val="110000"/>
              </a:lnSpc>
              <a:buNone/>
            </a:pPr>
            <a:endParaRPr lang="en-GB" sz="1700" b="1">
              <a:solidFill>
                <a:schemeClr val="bg1"/>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8595FC50-3759-5295-74AE-E76CD83119B8}"/>
              </a:ext>
            </a:extLst>
          </p:cNvPr>
          <p:cNvSpPr txBox="1"/>
          <p:nvPr/>
        </p:nvSpPr>
        <p:spPr>
          <a:xfrm>
            <a:off x="3081865" y="5765147"/>
            <a:ext cx="6010441" cy="615553"/>
          </a:xfrm>
          <a:prstGeom prst="rect">
            <a:avLst/>
          </a:prstGeom>
          <a:noFill/>
        </p:spPr>
        <p:txBody>
          <a:bodyPr wrap="square">
            <a:spAutoFit/>
          </a:bodyPr>
          <a:lstStyle/>
          <a:p>
            <a:pPr marL="0" indent="0" algn="ctr">
              <a:buNone/>
            </a:pPr>
            <a:r>
              <a:rPr lang="en-US" sz="1700" b="1">
                <a:solidFill>
                  <a:schemeClr val="bg1"/>
                </a:solidFill>
                <a:latin typeface="Arial" panose="020B0604020202020204" pitchFamily="34" charset="0"/>
                <a:cs typeface="Arial" panose="020B0604020202020204" pitchFamily="34" charset="0"/>
              </a:rPr>
              <a:t>Examples: </a:t>
            </a:r>
            <a:br>
              <a:rPr lang="en-US" sz="1700" b="1">
                <a:solidFill>
                  <a:schemeClr val="bg1"/>
                </a:solidFill>
                <a:latin typeface="Arial" panose="020B0604020202020204" pitchFamily="34" charset="0"/>
                <a:cs typeface="Arial" panose="020B0604020202020204" pitchFamily="34" charset="0"/>
              </a:rPr>
            </a:br>
            <a:r>
              <a:rPr lang="en-US" sz="1700" b="1">
                <a:solidFill>
                  <a:schemeClr val="bg1"/>
                </a:solidFill>
                <a:latin typeface="Arial" panose="020B0604020202020204" pitchFamily="34" charset="0"/>
                <a:cs typeface="Arial" panose="020B0604020202020204" pitchFamily="34" charset="0"/>
              </a:rPr>
              <a:t>The Deep, Hull Minster, Humber Bridge, MKM stadium…</a:t>
            </a:r>
          </a:p>
        </p:txBody>
      </p:sp>
      <p:sp>
        <p:nvSpPr>
          <p:cNvPr id="4" name="TextBox 3">
            <a:extLst>
              <a:ext uri="{FF2B5EF4-FFF2-40B4-BE49-F238E27FC236}">
                <a16:creationId xmlns:a16="http://schemas.microsoft.com/office/drawing/2014/main" id="{8FF9441A-75F1-1A39-33B8-990037D679DA}"/>
              </a:ext>
            </a:extLst>
          </p:cNvPr>
          <p:cNvSpPr txBox="1"/>
          <p:nvPr/>
        </p:nvSpPr>
        <p:spPr>
          <a:xfrm>
            <a:off x="3081865" y="6384243"/>
            <a:ext cx="6010441" cy="261610"/>
          </a:xfrm>
          <a:prstGeom prst="rect">
            <a:avLst/>
          </a:prstGeom>
          <a:noFill/>
        </p:spPr>
        <p:txBody>
          <a:bodyPr wrap="square">
            <a:spAutoFit/>
          </a:bodyPr>
          <a:lstStyle/>
          <a:p>
            <a:pPr marL="0" indent="0" algn="ctr">
              <a:buNone/>
            </a:pPr>
            <a:r>
              <a:rPr lang="en-US" sz="1050" b="1">
                <a:solidFill>
                  <a:schemeClr val="bg1"/>
                </a:solidFill>
                <a:latin typeface="Arial" panose="020B0604020202020204" pitchFamily="34" charset="0"/>
                <a:cs typeface="Arial" panose="020B0604020202020204" pitchFamily="34" charset="0"/>
              </a:rPr>
              <a:t>External worksheet available – can be done as homework</a:t>
            </a:r>
          </a:p>
        </p:txBody>
      </p:sp>
    </p:spTree>
    <p:extLst>
      <p:ext uri="{BB962C8B-B14F-4D97-AF65-F5344CB8AC3E}">
        <p14:creationId xmlns:p14="http://schemas.microsoft.com/office/powerpoint/2010/main" val="715076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dissolv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dissolve">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dissolve">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dissolve">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32" presetClass="emph" presetSubtype="0" fill="hold" nodeType="clickEffect">
                                  <p:stCondLst>
                                    <p:cond delay="0"/>
                                  </p:stCondLst>
                                  <p:childTnLst>
                                    <p:animRot by="120000">
                                      <p:cBhvr>
                                        <p:cTn id="32" dur="100" fill="hold">
                                          <p:stCondLst>
                                            <p:cond delay="0"/>
                                          </p:stCondLst>
                                        </p:cTn>
                                        <p:tgtEl>
                                          <p:spTgt spid="6"/>
                                        </p:tgtEl>
                                        <p:attrNameLst>
                                          <p:attrName>r</p:attrName>
                                        </p:attrNameLst>
                                      </p:cBhvr>
                                    </p:animRot>
                                    <p:animRot by="-240000">
                                      <p:cBhvr>
                                        <p:cTn id="33" dur="200" fill="hold">
                                          <p:stCondLst>
                                            <p:cond delay="200"/>
                                          </p:stCondLst>
                                        </p:cTn>
                                        <p:tgtEl>
                                          <p:spTgt spid="6"/>
                                        </p:tgtEl>
                                        <p:attrNameLst>
                                          <p:attrName>r</p:attrName>
                                        </p:attrNameLst>
                                      </p:cBhvr>
                                    </p:animRot>
                                    <p:animRot by="240000">
                                      <p:cBhvr>
                                        <p:cTn id="34" dur="200" fill="hold">
                                          <p:stCondLst>
                                            <p:cond delay="400"/>
                                          </p:stCondLst>
                                        </p:cTn>
                                        <p:tgtEl>
                                          <p:spTgt spid="6"/>
                                        </p:tgtEl>
                                        <p:attrNameLst>
                                          <p:attrName>r</p:attrName>
                                        </p:attrNameLst>
                                      </p:cBhvr>
                                    </p:animRot>
                                    <p:animRot by="-240000">
                                      <p:cBhvr>
                                        <p:cTn id="35" dur="200" fill="hold">
                                          <p:stCondLst>
                                            <p:cond delay="600"/>
                                          </p:stCondLst>
                                        </p:cTn>
                                        <p:tgtEl>
                                          <p:spTgt spid="6"/>
                                        </p:tgtEl>
                                        <p:attrNameLst>
                                          <p:attrName>r</p:attrName>
                                        </p:attrNameLst>
                                      </p:cBhvr>
                                    </p:animRot>
                                    <p:animRot by="120000">
                                      <p:cBhvr>
                                        <p:cTn id="36" dur="200" fill="hold">
                                          <p:stCondLst>
                                            <p:cond delay="800"/>
                                          </p:stCondLst>
                                        </p:cTn>
                                        <p:tgtEl>
                                          <p:spTgt spid="6"/>
                                        </p:tgtEl>
                                        <p:attrNameLst>
                                          <p:attrName>r</p:attrName>
                                        </p:attrNameLst>
                                      </p:cBhvr>
                                    </p:animRo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dissolve">
                                      <p:cBhvr>
                                        <p:cTn id="4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8"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E38708D-D0F6-4D50-66F3-4B5785F21D7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207499" cy="6858000"/>
          </a:xfrm>
          <a:prstGeom prst="rect">
            <a:avLst/>
          </a:prstGeom>
        </p:spPr>
      </p:pic>
      <p:sp>
        <p:nvSpPr>
          <p:cNvPr id="5" name="Rounded Rectangle 14">
            <a:extLst>
              <a:ext uri="{FF2B5EF4-FFF2-40B4-BE49-F238E27FC236}">
                <a16:creationId xmlns:a16="http://schemas.microsoft.com/office/drawing/2014/main" id="{98255813-C037-8F07-3A76-6CAFBD6BE2CF}"/>
              </a:ext>
            </a:extLst>
          </p:cNvPr>
          <p:cNvSpPr/>
          <p:nvPr/>
        </p:nvSpPr>
        <p:spPr>
          <a:xfrm>
            <a:off x="661592" y="587829"/>
            <a:ext cx="4706821" cy="5676621"/>
          </a:xfrm>
          <a:prstGeom prst="roundRect">
            <a:avLst>
              <a:gd name="adj" fmla="val 9154"/>
            </a:avLst>
          </a:prstGeom>
          <a:solidFill>
            <a:schemeClr val="bg1"/>
          </a:solidFill>
          <a:ln>
            <a:noFill/>
          </a:ln>
          <a:effectLst>
            <a:outerShdw blurRad="411783" dist="50800" dir="5400000" algn="ctr" rotWithShape="0">
              <a:schemeClr val="tx1">
                <a:lumMod val="75000"/>
                <a:lumOff val="2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E6626"/>
              </a:solidFill>
            </a:endParaRPr>
          </a:p>
        </p:txBody>
      </p:sp>
      <p:sp>
        <p:nvSpPr>
          <p:cNvPr id="14" name="Rounded Rectangle 22">
            <a:extLst>
              <a:ext uri="{FF2B5EF4-FFF2-40B4-BE49-F238E27FC236}">
                <a16:creationId xmlns:a16="http://schemas.microsoft.com/office/drawing/2014/main" id="{54E2ACE1-D397-0200-691C-5256CB8C3599}"/>
              </a:ext>
            </a:extLst>
          </p:cNvPr>
          <p:cNvSpPr/>
          <p:nvPr/>
        </p:nvSpPr>
        <p:spPr>
          <a:xfrm>
            <a:off x="979776" y="4850282"/>
            <a:ext cx="4102453" cy="1075227"/>
          </a:xfrm>
          <a:prstGeom prst="roundRect">
            <a:avLst>
              <a:gd name="adj" fmla="val 24546"/>
            </a:avLst>
          </a:prstGeom>
          <a:solidFill>
            <a:srgbClr val="7DB55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DAC1EF6-0610-89AC-DE4F-95C96D1843DD}"/>
              </a:ext>
            </a:extLst>
          </p:cNvPr>
          <p:cNvSpPr txBox="1"/>
          <p:nvPr/>
        </p:nvSpPr>
        <p:spPr>
          <a:xfrm>
            <a:off x="1567510" y="5032071"/>
            <a:ext cx="2732431" cy="707886"/>
          </a:xfrm>
          <a:prstGeom prst="rect">
            <a:avLst/>
          </a:prstGeom>
          <a:solidFill>
            <a:srgbClr val="7DB552"/>
          </a:solidFill>
        </p:spPr>
        <p:txBody>
          <a:bodyPr wrap="square">
            <a:spAutoFit/>
          </a:bodyPr>
          <a:lstStyle/>
          <a:p>
            <a:pPr marL="0" indent="0" algn="ctr">
              <a:buNone/>
            </a:pPr>
            <a:r>
              <a:rPr lang="en-GB" sz="2000">
                <a:solidFill>
                  <a:schemeClr val="bg1"/>
                </a:solidFill>
                <a:latin typeface="Arial Rounded MT Bold" panose="020F0704030504030204" pitchFamily="34" charset="0"/>
              </a:rPr>
              <a:t>Click for answers and discussion… </a:t>
            </a:r>
          </a:p>
        </p:txBody>
      </p:sp>
      <p:sp>
        <p:nvSpPr>
          <p:cNvPr id="3" name="Content Placeholder 2">
            <a:extLst>
              <a:ext uri="{FF2B5EF4-FFF2-40B4-BE49-F238E27FC236}">
                <a16:creationId xmlns:a16="http://schemas.microsoft.com/office/drawing/2014/main" id="{51B37B32-7C81-9E25-F01A-C4867A233F14}"/>
              </a:ext>
            </a:extLst>
          </p:cNvPr>
          <p:cNvSpPr>
            <a:spLocks noGrp="1"/>
          </p:cNvSpPr>
          <p:nvPr>
            <p:ph idx="1"/>
          </p:nvPr>
        </p:nvSpPr>
        <p:spPr>
          <a:xfrm>
            <a:off x="1285267" y="2885869"/>
            <a:ext cx="3786042" cy="1877839"/>
          </a:xfrm>
        </p:spPr>
        <p:txBody>
          <a:bodyPr>
            <a:normAutofit/>
          </a:bodyPr>
          <a:lstStyle/>
          <a:p>
            <a:pPr marL="0" indent="0">
              <a:buNone/>
            </a:pPr>
            <a:r>
              <a:rPr lang="en-GB" sz="2400" b="1">
                <a:latin typeface="Arial" panose="020B0604020202020204" pitchFamily="34" charset="0"/>
                <a:cs typeface="Arial" panose="020B0604020202020204" pitchFamily="34" charset="0"/>
              </a:rPr>
              <a:t>Can anyone list any of the steps an item may take on its journey to being recycled?</a:t>
            </a:r>
          </a:p>
          <a:p>
            <a:pPr algn="ctr"/>
            <a:endParaRPr lang="en-GB" sz="3200" b="1">
              <a:solidFill>
                <a:schemeClr val="bg1"/>
              </a:solidFill>
              <a:latin typeface="Arial" panose="020B0604020202020204" pitchFamily="34" charset="0"/>
              <a:cs typeface="Arial" panose="020B0604020202020204" pitchFamily="34" charset="0"/>
            </a:endParaRPr>
          </a:p>
        </p:txBody>
      </p:sp>
      <p:sp>
        <p:nvSpPr>
          <p:cNvPr id="10" name="Title 1">
            <a:extLst>
              <a:ext uri="{FF2B5EF4-FFF2-40B4-BE49-F238E27FC236}">
                <a16:creationId xmlns:a16="http://schemas.microsoft.com/office/drawing/2014/main" id="{9EFB57DC-233B-92F0-242C-652F29D17AA1}"/>
              </a:ext>
            </a:extLst>
          </p:cNvPr>
          <p:cNvSpPr txBox="1">
            <a:spLocks/>
          </p:cNvSpPr>
          <p:nvPr/>
        </p:nvSpPr>
        <p:spPr>
          <a:xfrm>
            <a:off x="1288435" y="1226412"/>
            <a:ext cx="4798142" cy="15434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800" b="1">
                <a:solidFill>
                  <a:srgbClr val="7DB552"/>
                </a:solidFill>
                <a:latin typeface="Arial Rounded MT Bold" panose="020F0704030504030204" pitchFamily="34" charset="77"/>
              </a:rPr>
              <a:t>Recycling </a:t>
            </a:r>
          </a:p>
          <a:p>
            <a:r>
              <a:rPr lang="en-GB" sz="4800" b="1">
                <a:solidFill>
                  <a:srgbClr val="7DB552"/>
                </a:solidFill>
                <a:latin typeface="Arial Rounded MT Bold"/>
              </a:rPr>
              <a:t>processes</a:t>
            </a:r>
            <a:endParaRPr lang="en-GB" sz="4800" b="1">
              <a:solidFill>
                <a:schemeClr val="bg1"/>
              </a:solidFill>
              <a:latin typeface="Arial Rounded MT Bold" panose="020F0704030504030204" pitchFamily="34" charset="77"/>
            </a:endParaRPr>
          </a:p>
        </p:txBody>
      </p:sp>
      <p:pic>
        <p:nvPicPr>
          <p:cNvPr id="2" name="Picture 1">
            <a:extLst>
              <a:ext uri="{FF2B5EF4-FFF2-40B4-BE49-F238E27FC236}">
                <a16:creationId xmlns:a16="http://schemas.microsoft.com/office/drawing/2014/main" id="{3ECC040C-E32A-21E8-33DD-98EB26BBF88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366024" y="1070767"/>
            <a:ext cx="4854742" cy="4854742"/>
          </a:xfrm>
          <a:prstGeom prst="rect">
            <a:avLst/>
          </a:prstGeom>
          <a:effectLst>
            <a:outerShdw blurRad="548734" dist="50800" dir="5400000" algn="ctr" rotWithShape="0">
              <a:srgbClr val="000000">
                <a:alpha val="32446"/>
              </a:srgbClr>
            </a:outerShdw>
          </a:effectLst>
        </p:spPr>
      </p:pic>
    </p:spTree>
    <p:extLst>
      <p:ext uri="{BB962C8B-B14F-4D97-AF65-F5344CB8AC3E}">
        <p14:creationId xmlns:p14="http://schemas.microsoft.com/office/powerpoint/2010/main" val="4123719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mph" presetSubtype="0" fill="hold" nodeType="clickEffect">
                                  <p:stCondLst>
                                    <p:cond delay="0"/>
                                  </p:stCondLst>
                                  <p:childTnLst>
                                    <p:animRot by="21600000">
                                      <p:cBhvr>
                                        <p:cTn id="16" dur="2000" fill="hold"/>
                                        <p:tgtEl>
                                          <p:spTgt spid="2"/>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dissolve">
                                      <p:cBhvr>
                                        <p:cTn id="2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3" grpId="0" build="p"/>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C8E5F08-08C7-491A-2B30-2C37C27F49C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 y="0"/>
            <a:ext cx="12192000" cy="6858000"/>
          </a:xfrm>
          <a:prstGeom prst="rect">
            <a:avLst/>
          </a:prstGeom>
        </p:spPr>
      </p:pic>
      <p:sp>
        <p:nvSpPr>
          <p:cNvPr id="6" name="Rounded Rectangle 5">
            <a:extLst>
              <a:ext uri="{FF2B5EF4-FFF2-40B4-BE49-F238E27FC236}">
                <a16:creationId xmlns:a16="http://schemas.microsoft.com/office/drawing/2014/main" id="{D2361201-86BB-6102-35EB-DEADB1796B7F}"/>
              </a:ext>
            </a:extLst>
          </p:cNvPr>
          <p:cNvSpPr/>
          <p:nvPr/>
        </p:nvSpPr>
        <p:spPr>
          <a:xfrm>
            <a:off x="807108" y="3913884"/>
            <a:ext cx="10577783" cy="2302103"/>
          </a:xfrm>
          <a:prstGeom prst="roundRect">
            <a:avLst>
              <a:gd name="adj" fmla="val 9154"/>
            </a:avLst>
          </a:prstGeom>
          <a:solidFill>
            <a:schemeClr val="bg1"/>
          </a:solidFill>
          <a:ln>
            <a:noFill/>
          </a:ln>
          <a:effectLst>
            <a:outerShdw blurRad="411783" dist="50800" dir="5400000" algn="ctr" rotWithShape="0">
              <a:schemeClr val="tx1">
                <a:lumMod val="75000"/>
                <a:lumOff val="2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E6626"/>
              </a:solidFill>
            </a:endParaRPr>
          </a:p>
        </p:txBody>
      </p:sp>
      <p:sp>
        <p:nvSpPr>
          <p:cNvPr id="2" name="Title 1">
            <a:extLst>
              <a:ext uri="{FF2B5EF4-FFF2-40B4-BE49-F238E27FC236}">
                <a16:creationId xmlns:a16="http://schemas.microsoft.com/office/drawing/2014/main" id="{50223D86-EB97-71D5-8164-981FE154CC71}"/>
              </a:ext>
            </a:extLst>
          </p:cNvPr>
          <p:cNvSpPr>
            <a:spLocks noGrp="1"/>
          </p:cNvSpPr>
          <p:nvPr>
            <p:ph type="title"/>
          </p:nvPr>
        </p:nvSpPr>
        <p:spPr>
          <a:xfrm>
            <a:off x="1136395" y="2609851"/>
            <a:ext cx="10515600" cy="1325563"/>
          </a:xfrm>
        </p:spPr>
        <p:txBody>
          <a:bodyPr/>
          <a:lstStyle/>
          <a:p>
            <a:r>
              <a:rPr lang="en-GB" b="1">
                <a:solidFill>
                  <a:schemeClr val="bg1"/>
                </a:solidFill>
                <a:latin typeface="Arial Rounded MT Bold" panose="020F0704030504030204" pitchFamily="34" charset="77"/>
              </a:rPr>
              <a:t>Learning Objectives:</a:t>
            </a:r>
          </a:p>
        </p:txBody>
      </p:sp>
      <p:sp>
        <p:nvSpPr>
          <p:cNvPr id="7" name="TextBox 6">
            <a:extLst>
              <a:ext uri="{FF2B5EF4-FFF2-40B4-BE49-F238E27FC236}">
                <a16:creationId xmlns:a16="http://schemas.microsoft.com/office/drawing/2014/main" id="{0EF5ADE9-7361-540E-3447-4C17CAE79802}"/>
              </a:ext>
            </a:extLst>
          </p:cNvPr>
          <p:cNvSpPr txBox="1"/>
          <p:nvPr/>
        </p:nvSpPr>
        <p:spPr>
          <a:xfrm>
            <a:off x="1136395" y="4172506"/>
            <a:ext cx="6098720" cy="369332"/>
          </a:xfrm>
          <a:prstGeom prst="rect">
            <a:avLst/>
          </a:prstGeom>
          <a:noFill/>
        </p:spPr>
        <p:txBody>
          <a:bodyPr wrap="square">
            <a:spAutoFit/>
          </a:bodyPr>
          <a:lstStyle/>
          <a:p>
            <a:pPr marL="0" indent="0">
              <a:buNone/>
            </a:pPr>
            <a:r>
              <a:rPr lang="en-US" sz="1800">
                <a:solidFill>
                  <a:srgbClr val="7DB552"/>
                </a:solidFill>
                <a:latin typeface="Arial Rounded MT Bold" panose="020F0704030504030204" pitchFamily="34" charset="77"/>
              </a:rPr>
              <a:t>By the end of this lesson, </a:t>
            </a:r>
            <a:r>
              <a:rPr lang="en-US">
                <a:solidFill>
                  <a:srgbClr val="7DB552"/>
                </a:solidFill>
                <a:latin typeface="Arial Rounded MT Bold" panose="020F0704030504030204" pitchFamily="34" charset="77"/>
              </a:rPr>
              <a:t>you</a:t>
            </a:r>
            <a:r>
              <a:rPr lang="en-US" sz="1800">
                <a:solidFill>
                  <a:srgbClr val="7DB552"/>
                </a:solidFill>
                <a:latin typeface="Arial Rounded MT Bold" panose="020F0704030504030204" pitchFamily="34" charset="77"/>
              </a:rPr>
              <a:t> will:</a:t>
            </a:r>
          </a:p>
        </p:txBody>
      </p:sp>
      <p:sp>
        <p:nvSpPr>
          <p:cNvPr id="9" name="Content Placeholder 2">
            <a:extLst>
              <a:ext uri="{FF2B5EF4-FFF2-40B4-BE49-F238E27FC236}">
                <a16:creationId xmlns:a16="http://schemas.microsoft.com/office/drawing/2014/main" id="{0730F070-2CFA-8839-8E22-B2BE5A0291B9}"/>
              </a:ext>
            </a:extLst>
          </p:cNvPr>
          <p:cNvSpPr>
            <a:spLocks noGrp="1"/>
          </p:cNvSpPr>
          <p:nvPr>
            <p:ph idx="1"/>
          </p:nvPr>
        </p:nvSpPr>
        <p:spPr>
          <a:xfrm>
            <a:off x="1136396" y="4635324"/>
            <a:ext cx="10515600" cy="3420836"/>
          </a:xfrm>
        </p:spPr>
        <p:txBody>
          <a:bodyPr vert="horz" lIns="91440" tIns="45720" rIns="91440" bIns="45720" rtlCol="0" anchor="t">
            <a:normAutofit/>
          </a:bodyPr>
          <a:lstStyle/>
          <a:p>
            <a:pPr marL="0" indent="0">
              <a:buNone/>
            </a:pPr>
            <a:r>
              <a:rPr lang="en-US" sz="1600">
                <a:latin typeface="Arial" panose="020B0604020202020204" pitchFamily="34" charset="0"/>
                <a:cs typeface="Arial" panose="020B0604020202020204" pitchFamily="34" charset="0"/>
              </a:rPr>
              <a:t>1. Understand the environmental impact of waste and the importance of recycling.</a:t>
            </a:r>
          </a:p>
          <a:p>
            <a:pPr marL="0" indent="0">
              <a:buNone/>
            </a:pPr>
            <a:r>
              <a:rPr lang="en-US" sz="1600">
                <a:latin typeface="Arial" panose="020B0604020202020204" pitchFamily="34" charset="0"/>
                <a:cs typeface="Arial" panose="020B0604020202020204" pitchFamily="34" charset="0"/>
              </a:rPr>
              <a:t>2. Understand what waste contamination is, why it is important to separate waste and how to do it correctly.</a:t>
            </a:r>
          </a:p>
          <a:p>
            <a:pPr marL="0" indent="0">
              <a:buNone/>
            </a:pPr>
            <a:r>
              <a:rPr lang="en-US" sz="1600">
                <a:latin typeface="Arial" panose="020B0604020202020204" pitchFamily="34" charset="0"/>
                <a:cs typeface="Arial" panose="020B0604020202020204" pitchFamily="34" charset="0"/>
              </a:rPr>
              <a:t>3. Be able to explain the recycling process and the benefits of reducing waste.</a:t>
            </a:r>
          </a:p>
          <a:p>
            <a:pPr marL="0" indent="0">
              <a:buNone/>
            </a:pPr>
            <a:r>
              <a:rPr lang="en-US" sz="1600">
                <a:latin typeface="Arial"/>
                <a:cs typeface="Arial"/>
              </a:rPr>
              <a:t>4. Discuss the challenges and solutions to improving recycling practices in our communities.</a:t>
            </a:r>
          </a:p>
          <a:p>
            <a:pPr marL="0" indent="0">
              <a:buNone/>
            </a:pPr>
            <a:endParaRPr lang="en-GB" sz="2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7911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dissolve">
                                      <p:cBhvr>
                                        <p:cTn id="17" dur="500"/>
                                        <p:tgtEl>
                                          <p:spTgt spid="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
                                            <p:txEl>
                                              <p:pRg st="1" end="1"/>
                                            </p:txEl>
                                          </p:spTgt>
                                        </p:tgtEl>
                                        <p:attrNameLst>
                                          <p:attrName>style.visibility</p:attrName>
                                        </p:attrNameLst>
                                      </p:cBhvr>
                                      <p:to>
                                        <p:strVal val="visible"/>
                                      </p:to>
                                    </p:set>
                                    <p:animEffect transition="in" filter="dissolve">
                                      <p:cBhvr>
                                        <p:cTn id="22" dur="500"/>
                                        <p:tgtEl>
                                          <p:spTgt spid="9">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dissolve">
                                      <p:cBhvr>
                                        <p:cTn id="27" dur="500"/>
                                        <p:tgtEl>
                                          <p:spTgt spid="9">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9">
                                            <p:txEl>
                                              <p:pRg st="3" end="3"/>
                                            </p:txEl>
                                          </p:spTgt>
                                        </p:tgtEl>
                                        <p:attrNameLst>
                                          <p:attrName>style.visibility</p:attrName>
                                        </p:attrNameLst>
                                      </p:cBhvr>
                                      <p:to>
                                        <p:strVal val="visible"/>
                                      </p:to>
                                    </p:set>
                                    <p:animEffect transition="in" filter="dissolve">
                                      <p:cBhvr>
                                        <p:cTn id="32"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9"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D47A4A-51C7-6EC6-A1BF-B7FBA7195425}"/>
            </a:ext>
          </a:extLst>
        </p:cNvPr>
        <p:cNvGrpSpPr/>
        <p:nvPr/>
      </p:nvGrpSpPr>
      <p:grpSpPr>
        <a:xfrm>
          <a:off x="0" y="0"/>
          <a:ext cx="0" cy="0"/>
          <a:chOff x="0" y="0"/>
          <a:chExt cx="0" cy="0"/>
        </a:xfrm>
      </p:grpSpPr>
      <p:pic>
        <p:nvPicPr>
          <p:cNvPr id="14" name="Picture 13">
            <a:extLst>
              <a:ext uri="{FF2B5EF4-FFF2-40B4-BE49-F238E27FC236}">
                <a16:creationId xmlns:a16="http://schemas.microsoft.com/office/drawing/2014/main" id="{9AD4C76C-65D4-6E37-36B9-FA36D3F8ECC4}"/>
              </a:ext>
            </a:extLst>
          </p:cNvPr>
          <p:cNvPicPr>
            <a:picLocks noChangeAspect="1"/>
          </p:cNvPicPr>
          <p:nvPr/>
        </p:nvPicPr>
        <p:blipFill>
          <a:blip r:embed="rId2">
            <a:extLst>
              <a:ext uri="{28A0092B-C50C-407E-A947-70E740481C1C}">
                <a14:useLocalDpi xmlns:a14="http://schemas.microsoft.com/office/drawing/2010/main" val="0"/>
              </a:ext>
            </a:extLst>
          </a:blip>
          <a:srcRect l="27705" t="1" r="4320" b="32024"/>
          <a:stretch/>
        </p:blipFill>
        <p:spPr>
          <a:xfrm>
            <a:off x="1" y="0"/>
            <a:ext cx="12192000" cy="6858000"/>
          </a:xfrm>
          <a:prstGeom prst="rect">
            <a:avLst/>
          </a:prstGeom>
        </p:spPr>
      </p:pic>
      <p:sp>
        <p:nvSpPr>
          <p:cNvPr id="15" name="Rounded Rectangle 14">
            <a:extLst>
              <a:ext uri="{FF2B5EF4-FFF2-40B4-BE49-F238E27FC236}">
                <a16:creationId xmlns:a16="http://schemas.microsoft.com/office/drawing/2014/main" id="{F4C7379B-2480-3B69-54DF-0422D785817A}"/>
              </a:ext>
            </a:extLst>
          </p:cNvPr>
          <p:cNvSpPr/>
          <p:nvPr/>
        </p:nvSpPr>
        <p:spPr>
          <a:xfrm>
            <a:off x="639389" y="605960"/>
            <a:ext cx="10921240" cy="5639785"/>
          </a:xfrm>
          <a:prstGeom prst="roundRect">
            <a:avLst>
              <a:gd name="adj" fmla="val 9154"/>
            </a:avLst>
          </a:prstGeom>
          <a:solidFill>
            <a:schemeClr val="bg1"/>
          </a:solidFill>
          <a:ln>
            <a:noFill/>
          </a:ln>
          <a:effectLst>
            <a:outerShdw blurRad="411783" dist="50800" dir="5400000" algn="ctr" rotWithShape="0">
              <a:schemeClr val="tx1">
                <a:lumMod val="75000"/>
                <a:lumOff val="2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E6626"/>
              </a:solidFill>
            </a:endParaRPr>
          </a:p>
        </p:txBody>
      </p:sp>
      <p:sp>
        <p:nvSpPr>
          <p:cNvPr id="11" name="TextBox 10">
            <a:extLst>
              <a:ext uri="{FF2B5EF4-FFF2-40B4-BE49-F238E27FC236}">
                <a16:creationId xmlns:a16="http://schemas.microsoft.com/office/drawing/2014/main" id="{C94CAFFE-8F60-D4C7-7044-748424455161}"/>
              </a:ext>
            </a:extLst>
          </p:cNvPr>
          <p:cNvSpPr txBox="1"/>
          <p:nvPr/>
        </p:nvSpPr>
        <p:spPr>
          <a:xfrm>
            <a:off x="1049546" y="1078903"/>
            <a:ext cx="5400239" cy="3608873"/>
          </a:xfrm>
          <a:prstGeom prst="rect">
            <a:avLst/>
          </a:prstGeom>
          <a:noFill/>
        </p:spPr>
        <p:txBody>
          <a:bodyPr wrap="square">
            <a:spAutoFit/>
          </a:bodyPr>
          <a:lstStyle/>
          <a:p>
            <a:pPr marL="457200" indent="-457200">
              <a:buFont typeface="+mj-lt"/>
              <a:buAutoNum type="arabicPeriod"/>
            </a:pPr>
            <a:r>
              <a:rPr lang="en-US" sz="2200" dirty="0">
                <a:solidFill>
                  <a:srgbClr val="7DB552"/>
                </a:solidFill>
                <a:latin typeface="Arial Rounded MT Bold" panose="020F0704030504030204" pitchFamily="34" charset="0"/>
                <a:cs typeface="Arial" panose="020B0604020202020204" pitchFamily="34" charset="0"/>
              </a:rPr>
              <a:t>Collection: </a:t>
            </a:r>
            <a:r>
              <a:rPr lang="en-US" sz="2200" dirty="0">
                <a:latin typeface="Arial" panose="020B0604020202020204" pitchFamily="34" charset="0"/>
                <a:cs typeface="Arial" panose="020B0604020202020204" pitchFamily="34" charset="0"/>
              </a:rPr>
              <a:t>Materials are collected from homes, schools, and businesses.</a:t>
            </a:r>
          </a:p>
          <a:p>
            <a:pPr marL="457200" indent="-457200">
              <a:buFont typeface="+mj-lt"/>
              <a:buAutoNum type="arabicPeriod"/>
            </a:pPr>
            <a:endParaRPr lang="en-US" sz="2200" dirty="0">
              <a:latin typeface="Arial" panose="020B0604020202020204" pitchFamily="34" charset="0"/>
              <a:cs typeface="Arial" panose="020B0604020202020204" pitchFamily="34" charset="0"/>
            </a:endParaRPr>
          </a:p>
          <a:p>
            <a:pPr marL="457200" indent="-457200">
              <a:buFont typeface="+mj-lt"/>
              <a:buAutoNum type="arabicPeriod"/>
            </a:pPr>
            <a:r>
              <a:rPr lang="en-US" sz="2200" dirty="0">
                <a:solidFill>
                  <a:srgbClr val="7DB552"/>
                </a:solidFill>
                <a:latin typeface="Arial Rounded MT Bold" panose="020F0704030504030204" pitchFamily="34" charset="0"/>
                <a:cs typeface="Arial" panose="020B0604020202020204" pitchFamily="34" charset="0"/>
              </a:rPr>
              <a:t>Sorting: </a:t>
            </a:r>
            <a:r>
              <a:rPr lang="en-US" sz="2200" dirty="0">
                <a:latin typeface="Arial" panose="020B0604020202020204" pitchFamily="34" charset="0"/>
                <a:cs typeface="Arial" panose="020B0604020202020204" pitchFamily="34" charset="0"/>
              </a:rPr>
              <a:t>Materials are sorted by type (plastic, paper, metal, etc.).</a:t>
            </a:r>
          </a:p>
          <a:p>
            <a:pPr marL="457200" indent="-457200">
              <a:buFont typeface="+mj-lt"/>
              <a:buAutoNum type="arabicPeriod"/>
            </a:pPr>
            <a:endParaRPr lang="en-US" sz="2200" dirty="0">
              <a:latin typeface="Arial" panose="020B0604020202020204" pitchFamily="34" charset="0"/>
              <a:cs typeface="Arial" panose="020B0604020202020204" pitchFamily="34" charset="0"/>
            </a:endParaRPr>
          </a:p>
          <a:p>
            <a:pPr marL="457200" indent="-457200">
              <a:buFont typeface="+mj-lt"/>
              <a:buAutoNum type="arabicPeriod"/>
            </a:pPr>
            <a:r>
              <a:rPr lang="en-US" sz="2200" dirty="0">
                <a:solidFill>
                  <a:srgbClr val="7DB552"/>
                </a:solidFill>
                <a:latin typeface="Arial Rounded MT Bold" panose="020F0704030504030204" pitchFamily="34" charset="0"/>
                <a:cs typeface="Arial" panose="020B0604020202020204" pitchFamily="34" charset="0"/>
              </a:rPr>
              <a:t>Processing: </a:t>
            </a:r>
            <a:r>
              <a:rPr lang="en-US" sz="2200" dirty="0">
                <a:latin typeface="Arial" panose="020B0604020202020204" pitchFamily="34" charset="0"/>
                <a:cs typeface="Arial" panose="020B0604020202020204" pitchFamily="34" charset="0"/>
              </a:rPr>
              <a:t>Recyclable materials are cleaned, broken down, and turned into raw materials.</a:t>
            </a:r>
          </a:p>
          <a:p>
            <a:pPr marL="0" indent="0">
              <a:lnSpc>
                <a:spcPct val="120000"/>
              </a:lnSpc>
              <a:buNone/>
            </a:pPr>
            <a:endParaRPr lang="en-US" sz="2800" dirty="0">
              <a:latin typeface="Arial" panose="020B0604020202020204" pitchFamily="34" charset="0"/>
              <a:cs typeface="Arial" panose="020B0604020202020204" pitchFamily="34" charset="0"/>
            </a:endParaRPr>
          </a:p>
        </p:txBody>
      </p:sp>
      <p:sp>
        <p:nvSpPr>
          <p:cNvPr id="3" name="Rounded Rectangle 9">
            <a:extLst>
              <a:ext uri="{FF2B5EF4-FFF2-40B4-BE49-F238E27FC236}">
                <a16:creationId xmlns:a16="http://schemas.microsoft.com/office/drawing/2014/main" id="{D1EC95AC-3947-13AC-2B10-C594763C3968}"/>
              </a:ext>
            </a:extLst>
          </p:cNvPr>
          <p:cNvSpPr/>
          <p:nvPr/>
        </p:nvSpPr>
        <p:spPr>
          <a:xfrm>
            <a:off x="1020029" y="4564701"/>
            <a:ext cx="10122424" cy="1151706"/>
          </a:xfrm>
          <a:prstGeom prst="roundRect">
            <a:avLst>
              <a:gd name="adj" fmla="val 26095"/>
            </a:avLst>
          </a:prstGeom>
          <a:solidFill>
            <a:srgbClr val="7DB552"/>
          </a:solidFill>
          <a:ln>
            <a:noFill/>
          </a:ln>
          <a:effectLst>
            <a:outerShdw sx="1000" sy="1000" algn="ctr" rotWithShape="0">
              <a:schemeClr val="tx1">
                <a:lumMod val="75000"/>
                <a:lumOff val="2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E6626"/>
              </a:solidFill>
            </a:endParaRPr>
          </a:p>
        </p:txBody>
      </p:sp>
      <p:sp>
        <p:nvSpPr>
          <p:cNvPr id="2" name="Content Placeholder 2">
            <a:extLst>
              <a:ext uri="{FF2B5EF4-FFF2-40B4-BE49-F238E27FC236}">
                <a16:creationId xmlns:a16="http://schemas.microsoft.com/office/drawing/2014/main" id="{795117A9-EA33-D2C7-2509-0BABB306E38E}"/>
              </a:ext>
            </a:extLst>
          </p:cNvPr>
          <p:cNvSpPr txBox="1">
            <a:spLocks/>
          </p:cNvSpPr>
          <p:nvPr/>
        </p:nvSpPr>
        <p:spPr>
          <a:xfrm>
            <a:off x="1533035" y="4793007"/>
            <a:ext cx="9096412" cy="49663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2400" dirty="0">
                <a:solidFill>
                  <a:schemeClr val="bg1"/>
                </a:solidFill>
                <a:latin typeface="Arial Rounded MT Bold" panose="020F0704030504030204" pitchFamily="34" charset="0"/>
                <a:cs typeface="Arial" panose="020B0604020202020204" pitchFamily="34" charset="0"/>
              </a:rPr>
              <a:t>Can you think of any items you may own that have been through the recycling process?</a:t>
            </a:r>
          </a:p>
        </p:txBody>
      </p:sp>
      <p:sp>
        <p:nvSpPr>
          <p:cNvPr id="6" name="TextBox 5">
            <a:extLst>
              <a:ext uri="{FF2B5EF4-FFF2-40B4-BE49-F238E27FC236}">
                <a16:creationId xmlns:a16="http://schemas.microsoft.com/office/drawing/2014/main" id="{CD4D3F3E-6587-F068-006F-3ECDC8F7DDA3}"/>
              </a:ext>
            </a:extLst>
          </p:cNvPr>
          <p:cNvSpPr txBox="1"/>
          <p:nvPr/>
        </p:nvSpPr>
        <p:spPr>
          <a:xfrm>
            <a:off x="6711042" y="1078903"/>
            <a:ext cx="4382423" cy="2800767"/>
          </a:xfrm>
          <a:prstGeom prst="rect">
            <a:avLst/>
          </a:prstGeom>
          <a:noFill/>
        </p:spPr>
        <p:txBody>
          <a:bodyPr wrap="square" lIns="91440" tIns="45720" rIns="91440" bIns="45720" anchor="t">
            <a:spAutoFit/>
          </a:bodyPr>
          <a:lstStyle/>
          <a:p>
            <a:r>
              <a:rPr lang="en-US" sz="2200" dirty="0">
                <a:solidFill>
                  <a:srgbClr val="7DB552"/>
                </a:solidFill>
                <a:latin typeface="Arial Rounded MT Bold" panose="020F0704030504030204" pitchFamily="34" charset="0"/>
                <a:cs typeface="Arial" panose="020B0604020202020204" pitchFamily="34" charset="0"/>
              </a:rPr>
              <a:t>4.  Manufacturing: </a:t>
            </a:r>
            <a:r>
              <a:rPr lang="en-US" sz="2200" dirty="0">
                <a:latin typeface="Arial" panose="020B0604020202020204" pitchFamily="34" charset="0"/>
                <a:cs typeface="Arial" panose="020B0604020202020204" pitchFamily="34" charset="0"/>
              </a:rPr>
              <a:t>These raw materials are used to create new products.</a:t>
            </a:r>
          </a:p>
          <a:p>
            <a:endParaRPr lang="en-US" sz="2200" dirty="0">
              <a:latin typeface="Arial" panose="020B0604020202020204" pitchFamily="34" charset="0"/>
              <a:cs typeface="Arial" panose="020B0604020202020204" pitchFamily="34" charset="0"/>
            </a:endParaRPr>
          </a:p>
          <a:p>
            <a:r>
              <a:rPr lang="en-US" sz="2200" dirty="0">
                <a:solidFill>
                  <a:srgbClr val="7DB552"/>
                </a:solidFill>
                <a:latin typeface="Arial Rounded MT Bold"/>
                <a:cs typeface="Arial"/>
              </a:rPr>
              <a:t>5.  Buying recycled products: </a:t>
            </a:r>
            <a:r>
              <a:rPr lang="en-US" sz="2200" dirty="0">
                <a:latin typeface="Arial"/>
                <a:cs typeface="Arial"/>
              </a:rPr>
              <a:t>Finally, buying products made from recycled materials helps close the loop. </a:t>
            </a:r>
          </a:p>
        </p:txBody>
      </p:sp>
    </p:spTree>
    <p:extLst>
      <p:ext uri="{BB962C8B-B14F-4D97-AF65-F5344CB8AC3E}">
        <p14:creationId xmlns:p14="http://schemas.microsoft.com/office/powerpoint/2010/main" val="1254192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ssolv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zza in a box&#10;&#10;Description automatically generated">
            <a:extLst>
              <a:ext uri="{FF2B5EF4-FFF2-40B4-BE49-F238E27FC236}">
                <a16:creationId xmlns:a16="http://schemas.microsoft.com/office/drawing/2014/main" id="{5D793E67-DCC2-E5F8-E080-AE52668542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5680" y="2458152"/>
            <a:ext cx="3537378" cy="3909734"/>
          </a:xfrm>
          <a:prstGeom prst="rect">
            <a:avLst/>
          </a:prstGeom>
        </p:spPr>
      </p:pic>
      <p:sp>
        <p:nvSpPr>
          <p:cNvPr id="4" name="Rounded Rectangle 12">
            <a:extLst>
              <a:ext uri="{FF2B5EF4-FFF2-40B4-BE49-F238E27FC236}">
                <a16:creationId xmlns:a16="http://schemas.microsoft.com/office/drawing/2014/main" id="{3FEDC09C-BCEE-A42C-301E-B2D724897EDC}"/>
              </a:ext>
            </a:extLst>
          </p:cNvPr>
          <p:cNvSpPr/>
          <p:nvPr/>
        </p:nvSpPr>
        <p:spPr>
          <a:xfrm>
            <a:off x="0" y="1"/>
            <a:ext cx="12192000" cy="2014780"/>
          </a:xfrm>
          <a:prstGeom prst="roundRect">
            <a:avLst>
              <a:gd name="adj" fmla="val 0"/>
            </a:avLst>
          </a:prstGeom>
          <a:solidFill>
            <a:srgbClr val="7DB552"/>
          </a:solidFill>
          <a:ln>
            <a:noFill/>
          </a:ln>
          <a:effectLst>
            <a:outerShdw sx="1000" sy="1000" algn="ctr" rotWithShape="0">
              <a:schemeClr val="tx1">
                <a:lumMod val="75000"/>
                <a:lumOff val="2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a:p>
        </p:txBody>
      </p:sp>
      <p:sp>
        <p:nvSpPr>
          <p:cNvPr id="6" name="TextBox 5">
            <a:extLst>
              <a:ext uri="{FF2B5EF4-FFF2-40B4-BE49-F238E27FC236}">
                <a16:creationId xmlns:a16="http://schemas.microsoft.com/office/drawing/2014/main" id="{19A6CE83-D02E-23DA-CD5A-669B9C416352}"/>
              </a:ext>
            </a:extLst>
          </p:cNvPr>
          <p:cNvSpPr txBox="1"/>
          <p:nvPr/>
        </p:nvSpPr>
        <p:spPr>
          <a:xfrm>
            <a:off x="1235051" y="490114"/>
            <a:ext cx="9697640" cy="1077218"/>
          </a:xfrm>
          <a:prstGeom prst="rect">
            <a:avLst/>
          </a:prstGeom>
          <a:noFill/>
        </p:spPr>
        <p:txBody>
          <a:bodyPr wrap="square" lIns="91440" tIns="45720" rIns="91440" bIns="45720" anchor="t">
            <a:spAutoFit/>
          </a:bodyPr>
          <a:lstStyle/>
          <a:p>
            <a:pPr algn="ctr"/>
            <a:r>
              <a:rPr lang="en-GB" sz="3200">
                <a:solidFill>
                  <a:schemeClr val="bg1"/>
                </a:solidFill>
                <a:latin typeface="Arial Rounded MT Bold"/>
              </a:rPr>
              <a:t>The recycling process doesn’t always run smoothly, and some issues can arise</a:t>
            </a:r>
          </a:p>
        </p:txBody>
      </p:sp>
      <p:sp>
        <p:nvSpPr>
          <p:cNvPr id="8" name="TextBox 7">
            <a:extLst>
              <a:ext uri="{FF2B5EF4-FFF2-40B4-BE49-F238E27FC236}">
                <a16:creationId xmlns:a16="http://schemas.microsoft.com/office/drawing/2014/main" id="{A26F7CD0-1F2B-8F97-2E05-FA25EFE42FE6}"/>
              </a:ext>
            </a:extLst>
          </p:cNvPr>
          <p:cNvSpPr txBox="1"/>
          <p:nvPr/>
        </p:nvSpPr>
        <p:spPr>
          <a:xfrm>
            <a:off x="3133117" y="2606669"/>
            <a:ext cx="2633621" cy="1477328"/>
          </a:xfrm>
          <a:prstGeom prst="rect">
            <a:avLst/>
          </a:prstGeom>
          <a:noFill/>
        </p:spPr>
        <p:txBody>
          <a:bodyPr wrap="square">
            <a:spAutoFit/>
          </a:bodyPr>
          <a:lstStyle/>
          <a:p>
            <a:pPr algn="ctr"/>
            <a:r>
              <a:rPr lang="en-GB">
                <a:latin typeface="Arial Rounded MT Bold" panose="020F0704030504030204" pitchFamily="34" charset="0"/>
              </a:rPr>
              <a:t>Contamination </a:t>
            </a:r>
            <a:br>
              <a:rPr lang="en-GB">
                <a:latin typeface="Arial Rounded MT Bold" panose="020F0704030504030204" pitchFamily="34" charset="0"/>
              </a:rPr>
            </a:br>
            <a:r>
              <a:rPr lang="en-GB">
                <a:latin typeface="Arial" panose="020B0604020202020204" pitchFamily="34" charset="0"/>
                <a:cs typeface="Arial" panose="020B0604020202020204" pitchFamily="34" charset="0"/>
              </a:rPr>
              <a:t>(e.g., food residue or mixed materials) will prevent an item from being recycled.</a:t>
            </a:r>
          </a:p>
        </p:txBody>
      </p:sp>
      <p:sp>
        <p:nvSpPr>
          <p:cNvPr id="10" name="TextBox 9">
            <a:extLst>
              <a:ext uri="{FF2B5EF4-FFF2-40B4-BE49-F238E27FC236}">
                <a16:creationId xmlns:a16="http://schemas.microsoft.com/office/drawing/2014/main" id="{8060E22F-B614-C8E2-8ACA-075253D90CF0}"/>
              </a:ext>
            </a:extLst>
          </p:cNvPr>
          <p:cNvSpPr txBox="1"/>
          <p:nvPr/>
        </p:nvSpPr>
        <p:spPr>
          <a:xfrm>
            <a:off x="658361" y="5662346"/>
            <a:ext cx="2235226" cy="646331"/>
          </a:xfrm>
          <a:prstGeom prst="rect">
            <a:avLst/>
          </a:prstGeom>
          <a:noFill/>
        </p:spPr>
        <p:txBody>
          <a:bodyPr wrap="square">
            <a:spAutoFit/>
          </a:bodyPr>
          <a:lstStyle/>
          <a:p>
            <a:pPr algn="ctr"/>
            <a:r>
              <a:rPr lang="en-GB">
                <a:latin typeface="Arial Rounded MT Bold" panose="020F0704030504030204" pitchFamily="34" charset="0"/>
              </a:rPr>
              <a:t>Limited recycling infrastructure.</a:t>
            </a:r>
          </a:p>
        </p:txBody>
      </p:sp>
      <p:sp>
        <p:nvSpPr>
          <p:cNvPr id="14" name="TextBox 13">
            <a:extLst>
              <a:ext uri="{FF2B5EF4-FFF2-40B4-BE49-F238E27FC236}">
                <a16:creationId xmlns:a16="http://schemas.microsoft.com/office/drawing/2014/main" id="{769C5A0B-94BA-30E3-7711-B1A91262D8FE}"/>
              </a:ext>
            </a:extLst>
          </p:cNvPr>
          <p:cNvSpPr txBox="1"/>
          <p:nvPr/>
        </p:nvSpPr>
        <p:spPr>
          <a:xfrm>
            <a:off x="8217595" y="4890558"/>
            <a:ext cx="3537379" cy="1477328"/>
          </a:xfrm>
          <a:prstGeom prst="rect">
            <a:avLst/>
          </a:prstGeom>
          <a:noFill/>
        </p:spPr>
        <p:txBody>
          <a:bodyPr wrap="square">
            <a:spAutoFit/>
          </a:bodyPr>
          <a:lstStyle/>
          <a:p>
            <a:pPr algn="ctr"/>
            <a:r>
              <a:rPr lang="en-GB">
                <a:latin typeface="Arial Rounded MT Bold" panose="020F0704030504030204" pitchFamily="34" charset="0"/>
              </a:rPr>
              <a:t>Complexity of sorting and processing certain materials </a:t>
            </a:r>
            <a:r>
              <a:rPr lang="en-GB">
                <a:latin typeface="Arial" panose="020B0604020202020204" pitchFamily="34" charset="0"/>
                <a:cs typeface="Arial" panose="020B0604020202020204" pitchFamily="34" charset="0"/>
              </a:rPr>
              <a:t>(e.g., multi-layer packaging). Some parts of an item can be recycled, others maybe can’t.</a:t>
            </a:r>
          </a:p>
        </p:txBody>
      </p:sp>
      <p:pic>
        <p:nvPicPr>
          <p:cNvPr id="22" name="Picture 21" descr="A cartoon of a spray bottle and a pink spray bottle&#10;&#10;AI-generated content may be incorrect.">
            <a:extLst>
              <a:ext uri="{FF2B5EF4-FFF2-40B4-BE49-F238E27FC236}">
                <a16:creationId xmlns:a16="http://schemas.microsoft.com/office/drawing/2014/main" id="{738AED1F-32F8-7CFF-ADD3-549C23A4CD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00206" y="2609620"/>
            <a:ext cx="1441524" cy="2036855"/>
          </a:xfrm>
          <a:prstGeom prst="rect">
            <a:avLst/>
          </a:prstGeom>
        </p:spPr>
      </p:pic>
      <p:pic>
        <p:nvPicPr>
          <p:cNvPr id="30" name="Picture 29" descr="A cartoon of a blue trash can&#10;&#10;AI-generated content may be incorrect.">
            <a:extLst>
              <a:ext uri="{FF2B5EF4-FFF2-40B4-BE49-F238E27FC236}">
                <a16:creationId xmlns:a16="http://schemas.microsoft.com/office/drawing/2014/main" id="{505ADD8D-2B1A-7017-F03E-DF5CC76105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4690" y="2302330"/>
            <a:ext cx="2274710" cy="3193070"/>
          </a:xfrm>
          <a:prstGeom prst="rect">
            <a:avLst/>
          </a:prstGeom>
        </p:spPr>
      </p:pic>
    </p:spTree>
    <p:extLst>
      <p:ext uri="{BB962C8B-B14F-4D97-AF65-F5344CB8AC3E}">
        <p14:creationId xmlns:p14="http://schemas.microsoft.com/office/powerpoint/2010/main" val="2466920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dissolve">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dissolv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dissolv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dissolv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dissolve">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dissolve">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32" presetClass="emph" presetSubtype="0" fill="hold" nodeType="clickEffect">
                                  <p:stCondLst>
                                    <p:cond delay="0"/>
                                  </p:stCondLst>
                                  <p:childTnLst>
                                    <p:animRot by="120000">
                                      <p:cBhvr>
                                        <p:cTn id="41" dur="100" fill="hold">
                                          <p:stCondLst>
                                            <p:cond delay="0"/>
                                          </p:stCondLst>
                                        </p:cTn>
                                        <p:tgtEl>
                                          <p:spTgt spid="30"/>
                                        </p:tgtEl>
                                        <p:attrNameLst>
                                          <p:attrName>r</p:attrName>
                                        </p:attrNameLst>
                                      </p:cBhvr>
                                    </p:animRot>
                                    <p:animRot by="-240000">
                                      <p:cBhvr>
                                        <p:cTn id="42" dur="200" fill="hold">
                                          <p:stCondLst>
                                            <p:cond delay="200"/>
                                          </p:stCondLst>
                                        </p:cTn>
                                        <p:tgtEl>
                                          <p:spTgt spid="30"/>
                                        </p:tgtEl>
                                        <p:attrNameLst>
                                          <p:attrName>r</p:attrName>
                                        </p:attrNameLst>
                                      </p:cBhvr>
                                    </p:animRot>
                                    <p:animRot by="240000">
                                      <p:cBhvr>
                                        <p:cTn id="43" dur="200" fill="hold">
                                          <p:stCondLst>
                                            <p:cond delay="400"/>
                                          </p:stCondLst>
                                        </p:cTn>
                                        <p:tgtEl>
                                          <p:spTgt spid="30"/>
                                        </p:tgtEl>
                                        <p:attrNameLst>
                                          <p:attrName>r</p:attrName>
                                        </p:attrNameLst>
                                      </p:cBhvr>
                                    </p:animRot>
                                    <p:animRot by="-240000">
                                      <p:cBhvr>
                                        <p:cTn id="44" dur="200" fill="hold">
                                          <p:stCondLst>
                                            <p:cond delay="600"/>
                                          </p:stCondLst>
                                        </p:cTn>
                                        <p:tgtEl>
                                          <p:spTgt spid="30"/>
                                        </p:tgtEl>
                                        <p:attrNameLst>
                                          <p:attrName>r</p:attrName>
                                        </p:attrNameLst>
                                      </p:cBhvr>
                                    </p:animRot>
                                    <p:animRot by="120000">
                                      <p:cBhvr>
                                        <p:cTn id="45" dur="200" fill="hold">
                                          <p:stCondLst>
                                            <p:cond delay="800"/>
                                          </p:stCondLst>
                                        </p:cTn>
                                        <p:tgtEl>
                                          <p:spTgt spid="30"/>
                                        </p:tgtEl>
                                        <p:attrNameLst>
                                          <p:attrName>r</p:attrName>
                                        </p:attrNameLst>
                                      </p:cBhvr>
                                    </p:animRot>
                                  </p:childTnLst>
                                </p:cTn>
                              </p:par>
                              <p:par>
                                <p:cTn id="46" presetID="32" presetClass="emph" presetSubtype="0" fill="hold" nodeType="withEffect">
                                  <p:stCondLst>
                                    <p:cond delay="0"/>
                                  </p:stCondLst>
                                  <p:childTnLst>
                                    <p:animRot by="120000">
                                      <p:cBhvr>
                                        <p:cTn id="47" dur="100" fill="hold">
                                          <p:stCondLst>
                                            <p:cond delay="0"/>
                                          </p:stCondLst>
                                        </p:cTn>
                                        <p:tgtEl>
                                          <p:spTgt spid="5"/>
                                        </p:tgtEl>
                                        <p:attrNameLst>
                                          <p:attrName>r</p:attrName>
                                        </p:attrNameLst>
                                      </p:cBhvr>
                                    </p:animRot>
                                    <p:animRot by="-240000">
                                      <p:cBhvr>
                                        <p:cTn id="48" dur="200" fill="hold">
                                          <p:stCondLst>
                                            <p:cond delay="200"/>
                                          </p:stCondLst>
                                        </p:cTn>
                                        <p:tgtEl>
                                          <p:spTgt spid="5"/>
                                        </p:tgtEl>
                                        <p:attrNameLst>
                                          <p:attrName>r</p:attrName>
                                        </p:attrNameLst>
                                      </p:cBhvr>
                                    </p:animRot>
                                    <p:animRot by="240000">
                                      <p:cBhvr>
                                        <p:cTn id="49" dur="200" fill="hold">
                                          <p:stCondLst>
                                            <p:cond delay="400"/>
                                          </p:stCondLst>
                                        </p:cTn>
                                        <p:tgtEl>
                                          <p:spTgt spid="5"/>
                                        </p:tgtEl>
                                        <p:attrNameLst>
                                          <p:attrName>r</p:attrName>
                                        </p:attrNameLst>
                                      </p:cBhvr>
                                    </p:animRot>
                                    <p:animRot by="-240000">
                                      <p:cBhvr>
                                        <p:cTn id="50" dur="200" fill="hold">
                                          <p:stCondLst>
                                            <p:cond delay="600"/>
                                          </p:stCondLst>
                                        </p:cTn>
                                        <p:tgtEl>
                                          <p:spTgt spid="5"/>
                                        </p:tgtEl>
                                        <p:attrNameLst>
                                          <p:attrName>r</p:attrName>
                                        </p:attrNameLst>
                                      </p:cBhvr>
                                    </p:animRot>
                                    <p:animRot by="120000">
                                      <p:cBhvr>
                                        <p:cTn id="51" dur="200" fill="hold">
                                          <p:stCondLst>
                                            <p:cond delay="800"/>
                                          </p:stCondLst>
                                        </p:cTn>
                                        <p:tgtEl>
                                          <p:spTgt spid="5"/>
                                        </p:tgtEl>
                                        <p:attrNameLst>
                                          <p:attrName>r</p:attrName>
                                        </p:attrNameLst>
                                      </p:cBhvr>
                                    </p:animRot>
                                  </p:childTnLst>
                                </p:cTn>
                              </p:par>
                              <p:par>
                                <p:cTn id="52" presetID="32" presetClass="emph" presetSubtype="0" fill="hold" nodeType="withEffect">
                                  <p:stCondLst>
                                    <p:cond delay="0"/>
                                  </p:stCondLst>
                                  <p:childTnLst>
                                    <p:animRot by="120000">
                                      <p:cBhvr>
                                        <p:cTn id="53" dur="100" fill="hold">
                                          <p:stCondLst>
                                            <p:cond delay="0"/>
                                          </p:stCondLst>
                                        </p:cTn>
                                        <p:tgtEl>
                                          <p:spTgt spid="22"/>
                                        </p:tgtEl>
                                        <p:attrNameLst>
                                          <p:attrName>r</p:attrName>
                                        </p:attrNameLst>
                                      </p:cBhvr>
                                    </p:animRot>
                                    <p:animRot by="-240000">
                                      <p:cBhvr>
                                        <p:cTn id="54" dur="200" fill="hold">
                                          <p:stCondLst>
                                            <p:cond delay="200"/>
                                          </p:stCondLst>
                                        </p:cTn>
                                        <p:tgtEl>
                                          <p:spTgt spid="22"/>
                                        </p:tgtEl>
                                        <p:attrNameLst>
                                          <p:attrName>r</p:attrName>
                                        </p:attrNameLst>
                                      </p:cBhvr>
                                    </p:animRot>
                                    <p:animRot by="240000">
                                      <p:cBhvr>
                                        <p:cTn id="55" dur="200" fill="hold">
                                          <p:stCondLst>
                                            <p:cond delay="400"/>
                                          </p:stCondLst>
                                        </p:cTn>
                                        <p:tgtEl>
                                          <p:spTgt spid="22"/>
                                        </p:tgtEl>
                                        <p:attrNameLst>
                                          <p:attrName>r</p:attrName>
                                        </p:attrNameLst>
                                      </p:cBhvr>
                                    </p:animRot>
                                    <p:animRot by="-240000">
                                      <p:cBhvr>
                                        <p:cTn id="56" dur="200" fill="hold">
                                          <p:stCondLst>
                                            <p:cond delay="600"/>
                                          </p:stCondLst>
                                        </p:cTn>
                                        <p:tgtEl>
                                          <p:spTgt spid="22"/>
                                        </p:tgtEl>
                                        <p:attrNameLst>
                                          <p:attrName>r</p:attrName>
                                        </p:attrNameLst>
                                      </p:cBhvr>
                                    </p:animRot>
                                    <p:animRot by="120000">
                                      <p:cBhvr>
                                        <p:cTn id="57" dur="200" fill="hold">
                                          <p:stCondLst>
                                            <p:cond delay="800"/>
                                          </p:stCondLst>
                                        </p:cTn>
                                        <p:tgtEl>
                                          <p:spTgt spid="2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09D2EFB-4BE4-852E-D293-F47D42EFF6D0}"/>
              </a:ext>
            </a:extLst>
          </p:cNvPr>
          <p:cNvPicPr>
            <a:picLocks noChangeAspect="1"/>
          </p:cNvPicPr>
          <p:nvPr/>
        </p:nvPicPr>
        <p:blipFill>
          <a:blip r:embed="rId2">
            <a:alphaModFix/>
            <a:extLst>
              <a:ext uri="{28A0092B-C50C-407E-A947-70E740481C1C}">
                <a14:useLocalDpi xmlns:a14="http://schemas.microsoft.com/office/drawing/2010/main" val="0"/>
              </a:ext>
            </a:extLst>
          </a:blip>
          <a:srcRect l="5818" r="8922" b="14740"/>
          <a:stretch/>
        </p:blipFill>
        <p:spPr>
          <a:xfrm>
            <a:off x="1" y="0"/>
            <a:ext cx="12208330" cy="6872514"/>
          </a:xfrm>
          <a:prstGeom prst="rect">
            <a:avLst/>
          </a:prstGeom>
        </p:spPr>
      </p:pic>
      <p:pic>
        <p:nvPicPr>
          <p:cNvPr id="4" name="Picture 3" descr="A cartoon of a blue trash can&#10;&#10;Description automatically generated">
            <a:extLst>
              <a:ext uri="{FF2B5EF4-FFF2-40B4-BE49-F238E27FC236}">
                <a16:creationId xmlns:a16="http://schemas.microsoft.com/office/drawing/2014/main" id="{4D2B71BE-B15A-A8A9-8ABE-1F606CEFA3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0225" y="1493988"/>
            <a:ext cx="3474548" cy="4877315"/>
          </a:xfrm>
          <a:prstGeom prst="rect">
            <a:avLst/>
          </a:prstGeom>
        </p:spPr>
      </p:pic>
      <p:sp>
        <p:nvSpPr>
          <p:cNvPr id="10" name="Rounded Rectangle 9">
            <a:extLst>
              <a:ext uri="{FF2B5EF4-FFF2-40B4-BE49-F238E27FC236}">
                <a16:creationId xmlns:a16="http://schemas.microsoft.com/office/drawing/2014/main" id="{412E9592-B2D8-CA23-B3B1-3616910CB85D}"/>
              </a:ext>
            </a:extLst>
          </p:cNvPr>
          <p:cNvSpPr/>
          <p:nvPr/>
        </p:nvSpPr>
        <p:spPr>
          <a:xfrm>
            <a:off x="5551714" y="734787"/>
            <a:ext cx="6078311" cy="5636516"/>
          </a:xfrm>
          <a:prstGeom prst="roundRect">
            <a:avLst>
              <a:gd name="adj" fmla="val 9154"/>
            </a:avLst>
          </a:prstGeom>
          <a:solidFill>
            <a:schemeClr val="bg1"/>
          </a:solidFill>
          <a:ln>
            <a:noFill/>
          </a:ln>
          <a:effectLst>
            <a:outerShdw blurRad="411783" dist="50800" dir="5400000" algn="ctr" rotWithShape="0">
              <a:schemeClr val="tx1">
                <a:lumMod val="75000"/>
                <a:lumOff val="2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E6626"/>
              </a:solidFill>
            </a:endParaRPr>
          </a:p>
        </p:txBody>
      </p:sp>
      <p:sp>
        <p:nvSpPr>
          <p:cNvPr id="2" name="Content Placeholder 2">
            <a:extLst>
              <a:ext uri="{FF2B5EF4-FFF2-40B4-BE49-F238E27FC236}">
                <a16:creationId xmlns:a16="http://schemas.microsoft.com/office/drawing/2014/main" id="{B4D42054-812A-FC7F-52BB-B69449E95CAC}"/>
              </a:ext>
            </a:extLst>
          </p:cNvPr>
          <p:cNvSpPr txBox="1">
            <a:spLocks/>
          </p:cNvSpPr>
          <p:nvPr/>
        </p:nvSpPr>
        <p:spPr>
          <a:xfrm>
            <a:off x="6096000" y="1921513"/>
            <a:ext cx="5056414" cy="40000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400" b="1">
                <a:latin typeface="Arial" panose="020B0604020202020204" pitchFamily="34" charset="0"/>
                <a:cs typeface="Arial" panose="020B0604020202020204" pitchFamily="34" charset="0"/>
              </a:rPr>
              <a:t>As a class, think of ways we could improve recycling in school or at home.</a:t>
            </a:r>
          </a:p>
        </p:txBody>
      </p:sp>
      <p:sp>
        <p:nvSpPr>
          <p:cNvPr id="11" name="TextBox 10">
            <a:extLst>
              <a:ext uri="{FF2B5EF4-FFF2-40B4-BE49-F238E27FC236}">
                <a16:creationId xmlns:a16="http://schemas.microsoft.com/office/drawing/2014/main" id="{CC475398-AECA-4726-FC2A-102100B84A7D}"/>
              </a:ext>
            </a:extLst>
          </p:cNvPr>
          <p:cNvSpPr txBox="1"/>
          <p:nvPr/>
        </p:nvSpPr>
        <p:spPr>
          <a:xfrm>
            <a:off x="6096000" y="1258583"/>
            <a:ext cx="3860347" cy="584775"/>
          </a:xfrm>
          <a:prstGeom prst="rect">
            <a:avLst/>
          </a:prstGeom>
          <a:noFill/>
        </p:spPr>
        <p:txBody>
          <a:bodyPr wrap="square">
            <a:spAutoFit/>
          </a:bodyPr>
          <a:lstStyle/>
          <a:p>
            <a:pPr marL="0" indent="0">
              <a:buFont typeface="Arial" panose="020B0604020202020204" pitchFamily="34" charset="0"/>
              <a:buNone/>
            </a:pPr>
            <a:r>
              <a:rPr lang="en-GB" sz="3200" b="1">
                <a:solidFill>
                  <a:srgbClr val="7DB552"/>
                </a:solidFill>
                <a:latin typeface="Arial Rounded MT Bold" panose="020F0704030504030204" pitchFamily="34" charset="0"/>
                <a:cs typeface="Arial" panose="020B0604020202020204" pitchFamily="34" charset="0"/>
              </a:rPr>
              <a:t>Hands up!</a:t>
            </a:r>
          </a:p>
        </p:txBody>
      </p:sp>
      <p:sp>
        <p:nvSpPr>
          <p:cNvPr id="14" name="TextBox 13">
            <a:extLst>
              <a:ext uri="{FF2B5EF4-FFF2-40B4-BE49-F238E27FC236}">
                <a16:creationId xmlns:a16="http://schemas.microsoft.com/office/drawing/2014/main" id="{356A2ECA-0CB7-4DBE-F5DE-A705DC32A727}"/>
              </a:ext>
            </a:extLst>
          </p:cNvPr>
          <p:cNvSpPr txBox="1"/>
          <p:nvPr/>
        </p:nvSpPr>
        <p:spPr>
          <a:xfrm>
            <a:off x="6112329" y="3309441"/>
            <a:ext cx="4797924" cy="2533963"/>
          </a:xfrm>
          <a:prstGeom prst="rect">
            <a:avLst/>
          </a:prstGeom>
          <a:noFill/>
        </p:spPr>
        <p:txBody>
          <a:bodyPr wrap="square">
            <a:spAutoFit/>
          </a:bodyPr>
          <a:lstStyle/>
          <a:p>
            <a:pPr marL="0" indent="0">
              <a:lnSpc>
                <a:spcPct val="150000"/>
              </a:lnSpc>
              <a:buFont typeface="Arial" panose="020B0604020202020204" pitchFamily="34" charset="0"/>
              <a:buNone/>
            </a:pPr>
            <a:endParaRPr lang="en-GB" sz="1800">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en-US" sz="1800">
                <a:latin typeface="Arial" panose="020B0604020202020204" pitchFamily="34" charset="0"/>
                <a:cs typeface="Arial" panose="020B0604020202020204" pitchFamily="34" charset="0"/>
              </a:rPr>
              <a:t>Educating others on recycling.</a:t>
            </a:r>
          </a:p>
          <a:p>
            <a:pPr marL="285750" indent="-285750">
              <a:lnSpc>
                <a:spcPct val="150000"/>
              </a:lnSpc>
              <a:buFont typeface="Arial" panose="020B0604020202020204" pitchFamily="34" charset="0"/>
              <a:buChar char="•"/>
            </a:pPr>
            <a:r>
              <a:rPr lang="en-US" sz="1800">
                <a:latin typeface="Arial" panose="020B0604020202020204" pitchFamily="34" charset="0"/>
                <a:cs typeface="Arial" panose="020B0604020202020204" pitchFamily="34" charset="0"/>
              </a:rPr>
              <a:t>Setting up more accessible recycling bins.</a:t>
            </a:r>
          </a:p>
          <a:p>
            <a:pPr marL="285750" indent="-285750">
              <a:lnSpc>
                <a:spcPct val="150000"/>
              </a:lnSpc>
              <a:buFont typeface="Arial" panose="020B0604020202020204" pitchFamily="34" charset="0"/>
              <a:buChar char="•"/>
            </a:pPr>
            <a:r>
              <a:rPr lang="en-US" sz="1800">
                <a:latin typeface="Arial" panose="020B0604020202020204" pitchFamily="34" charset="0"/>
                <a:cs typeface="Arial" panose="020B0604020202020204" pitchFamily="34" charset="0"/>
              </a:rPr>
              <a:t>Reducing single-use plastics.</a:t>
            </a:r>
          </a:p>
          <a:p>
            <a:pPr marL="285750" indent="-285750">
              <a:lnSpc>
                <a:spcPct val="150000"/>
              </a:lnSpc>
              <a:buFont typeface="Arial" panose="020B0604020202020204" pitchFamily="34" charset="0"/>
              <a:buChar char="•"/>
            </a:pPr>
            <a:r>
              <a:rPr lang="en-US" sz="1800">
                <a:latin typeface="Arial" panose="020B0604020202020204" pitchFamily="34" charset="0"/>
                <a:cs typeface="Arial" panose="020B0604020202020204" pitchFamily="34" charset="0"/>
              </a:rPr>
              <a:t>Supporting products made from recycled materials.</a:t>
            </a:r>
          </a:p>
        </p:txBody>
      </p:sp>
      <p:pic>
        <p:nvPicPr>
          <p:cNvPr id="15" name="Picture 14" descr="A cartoon of plastic bottles&#10;&#10;Description automatically generated">
            <a:extLst>
              <a:ext uri="{FF2B5EF4-FFF2-40B4-BE49-F238E27FC236}">
                <a16:creationId xmlns:a16="http://schemas.microsoft.com/office/drawing/2014/main" id="{DE4D1E9F-7D9C-5D57-E320-60CCB89E55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08761">
            <a:off x="2172788" y="694166"/>
            <a:ext cx="1569134" cy="1569134"/>
          </a:xfrm>
          <a:prstGeom prst="rect">
            <a:avLst/>
          </a:prstGeom>
          <a:effectLst>
            <a:outerShdw blurRad="407823" dist="50800" dir="5400000" algn="ctr" rotWithShape="0">
              <a:srgbClr val="000000">
                <a:alpha val="28000"/>
              </a:srgbClr>
            </a:outerShdw>
          </a:effectLst>
        </p:spPr>
      </p:pic>
      <p:sp>
        <p:nvSpPr>
          <p:cNvPr id="6" name="TextBox 5">
            <a:extLst>
              <a:ext uri="{FF2B5EF4-FFF2-40B4-BE49-F238E27FC236}">
                <a16:creationId xmlns:a16="http://schemas.microsoft.com/office/drawing/2014/main" id="{32D00489-D4DC-69DE-6C33-CA37E621C437}"/>
              </a:ext>
            </a:extLst>
          </p:cNvPr>
          <p:cNvSpPr txBox="1"/>
          <p:nvPr/>
        </p:nvSpPr>
        <p:spPr>
          <a:xfrm>
            <a:off x="6101446" y="3114889"/>
            <a:ext cx="6106884" cy="494687"/>
          </a:xfrm>
          <a:prstGeom prst="rect">
            <a:avLst/>
          </a:prstGeom>
          <a:noFill/>
        </p:spPr>
        <p:txBody>
          <a:bodyPr wrap="square">
            <a:spAutoFit/>
          </a:bodyPr>
          <a:lstStyle/>
          <a:p>
            <a:pPr marL="0" indent="0">
              <a:lnSpc>
                <a:spcPct val="150000"/>
              </a:lnSpc>
              <a:buFont typeface="Arial" panose="020B0604020202020204" pitchFamily="34" charset="0"/>
              <a:buNone/>
            </a:pPr>
            <a:r>
              <a:rPr lang="en-GB" sz="2000">
                <a:solidFill>
                  <a:srgbClr val="7DB552"/>
                </a:solidFill>
                <a:latin typeface="Arial Rounded MT Bold" panose="020F0704030504030204" pitchFamily="34" charset="0"/>
                <a:cs typeface="Arial" panose="020B0604020202020204" pitchFamily="34" charset="0"/>
              </a:rPr>
              <a:t>Suggestions could include:</a:t>
            </a:r>
          </a:p>
        </p:txBody>
      </p:sp>
    </p:spTree>
    <p:extLst>
      <p:ext uri="{BB962C8B-B14F-4D97-AF65-F5344CB8AC3E}">
        <p14:creationId xmlns:p14="http://schemas.microsoft.com/office/powerpoint/2010/main" val="2032331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dissolv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dissolv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dissolv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xit" presetSubtype="0" fill="hold" nodeType="clickEffect">
                                  <p:stCondLst>
                                    <p:cond delay="0"/>
                                  </p:stCondLst>
                                  <p:childTnLst>
                                    <p:animEffect transition="out" filter="fade">
                                      <p:cBhvr>
                                        <p:cTn id="36" dur="1000"/>
                                        <p:tgtEl>
                                          <p:spTgt spid="15"/>
                                        </p:tgtEl>
                                      </p:cBhvr>
                                    </p:animEffect>
                                    <p:anim calcmode="lin" valueType="num">
                                      <p:cBhvr>
                                        <p:cTn id="37" dur="1000"/>
                                        <p:tgtEl>
                                          <p:spTgt spid="15"/>
                                        </p:tgtEl>
                                        <p:attrNameLst>
                                          <p:attrName>ppt_x</p:attrName>
                                        </p:attrNameLst>
                                      </p:cBhvr>
                                      <p:tavLst>
                                        <p:tav tm="0">
                                          <p:val>
                                            <p:strVal val="ppt_x"/>
                                          </p:val>
                                        </p:tav>
                                        <p:tav tm="100000">
                                          <p:val>
                                            <p:strVal val="ppt_x"/>
                                          </p:val>
                                        </p:tav>
                                      </p:tavLst>
                                    </p:anim>
                                    <p:anim calcmode="lin" valueType="num">
                                      <p:cBhvr>
                                        <p:cTn id="38" dur="1000"/>
                                        <p:tgtEl>
                                          <p:spTgt spid="15"/>
                                        </p:tgtEl>
                                        <p:attrNameLst>
                                          <p:attrName>ppt_y</p:attrName>
                                        </p:attrNameLst>
                                      </p:cBhvr>
                                      <p:tavLst>
                                        <p:tav tm="0">
                                          <p:val>
                                            <p:strVal val="ppt_y"/>
                                          </p:val>
                                        </p:tav>
                                        <p:tav tm="100000">
                                          <p:val>
                                            <p:strVal val="ppt_y+.1"/>
                                          </p:val>
                                        </p:tav>
                                      </p:tavLst>
                                    </p:anim>
                                    <p:set>
                                      <p:cBhvr>
                                        <p:cTn id="39" dur="1" fill="hold">
                                          <p:stCondLst>
                                            <p:cond delay="9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14"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E38708D-D0F6-4D50-66F3-4B5785F21D7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207499" cy="6858000"/>
          </a:xfrm>
          <a:prstGeom prst="rect">
            <a:avLst/>
          </a:prstGeom>
        </p:spPr>
      </p:pic>
      <p:sp>
        <p:nvSpPr>
          <p:cNvPr id="3" name="Rounded Rectangle 9">
            <a:extLst>
              <a:ext uri="{FF2B5EF4-FFF2-40B4-BE49-F238E27FC236}">
                <a16:creationId xmlns:a16="http://schemas.microsoft.com/office/drawing/2014/main" id="{C8FFB8F2-5855-E126-C0C9-C8157EDBF5DA}"/>
              </a:ext>
            </a:extLst>
          </p:cNvPr>
          <p:cNvSpPr/>
          <p:nvPr/>
        </p:nvSpPr>
        <p:spPr>
          <a:xfrm>
            <a:off x="3020786" y="3121478"/>
            <a:ext cx="8556171" cy="3099708"/>
          </a:xfrm>
          <a:prstGeom prst="roundRect">
            <a:avLst>
              <a:gd name="adj" fmla="val 9154"/>
            </a:avLst>
          </a:prstGeom>
          <a:solidFill>
            <a:schemeClr val="bg1"/>
          </a:solidFill>
          <a:ln>
            <a:noFill/>
          </a:ln>
          <a:effectLst>
            <a:outerShdw blurRad="411783" dist="50800" dir="5400000" algn="ctr" rotWithShape="0">
              <a:schemeClr val="tx1">
                <a:lumMod val="75000"/>
                <a:lumOff val="2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E6626"/>
              </a:solidFill>
            </a:endParaRPr>
          </a:p>
        </p:txBody>
      </p:sp>
      <p:sp>
        <p:nvSpPr>
          <p:cNvPr id="12" name="Content Placeholder 2">
            <a:extLst>
              <a:ext uri="{FF2B5EF4-FFF2-40B4-BE49-F238E27FC236}">
                <a16:creationId xmlns:a16="http://schemas.microsoft.com/office/drawing/2014/main" id="{C5D6BB70-F039-C50F-8832-A633CF7BEE8A}"/>
              </a:ext>
            </a:extLst>
          </p:cNvPr>
          <p:cNvSpPr txBox="1">
            <a:spLocks/>
          </p:cNvSpPr>
          <p:nvPr/>
        </p:nvSpPr>
        <p:spPr>
          <a:xfrm>
            <a:off x="3417823" y="3567354"/>
            <a:ext cx="7762095" cy="290692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sz="2000" dirty="0">
                <a:latin typeface="Arial" panose="020B0604020202020204" pitchFamily="34" charset="0"/>
                <a:cs typeface="Arial" panose="020B0604020202020204" pitchFamily="34" charset="0"/>
              </a:rPr>
              <a:t>Sorting waste is important so that it can easily be recycled.</a:t>
            </a:r>
          </a:p>
          <a:p>
            <a:pPr>
              <a:lnSpc>
                <a:spcPct val="100000"/>
              </a:lnSpc>
            </a:pPr>
            <a:r>
              <a:rPr lang="en-GB" sz="2000">
                <a:latin typeface="Arial" panose="020B0604020202020204" pitchFamily="34" charset="0"/>
                <a:cs typeface="Arial" panose="020B0604020202020204" pitchFamily="34" charset="0"/>
              </a:rPr>
              <a:t>There are ways to prevent contamination, such as cleaning items that have food waste on them and checking recycling labels. </a:t>
            </a:r>
          </a:p>
          <a:p>
            <a:pPr>
              <a:lnSpc>
                <a:spcPct val="100000"/>
              </a:lnSpc>
            </a:pPr>
            <a:r>
              <a:rPr lang="en-GB" sz="2000" dirty="0">
                <a:latin typeface="Arial" panose="020B0604020202020204" pitchFamily="34" charset="0"/>
                <a:cs typeface="Arial" panose="020B0604020202020204" pitchFamily="34" charset="0"/>
              </a:rPr>
              <a:t>There are many steps involved in the recycling process.</a:t>
            </a:r>
          </a:p>
          <a:p>
            <a:pPr>
              <a:lnSpc>
                <a:spcPct val="100000"/>
              </a:lnSpc>
            </a:pPr>
            <a:r>
              <a:rPr lang="en-GB" sz="2000" dirty="0">
                <a:latin typeface="Arial" panose="020B0604020202020204" pitchFamily="34" charset="0"/>
                <a:cs typeface="Arial" panose="020B0604020202020204" pitchFamily="34" charset="0"/>
              </a:rPr>
              <a:t>There are ways we can all come together to improve our recycling and reduce waste.</a:t>
            </a:r>
          </a:p>
        </p:txBody>
      </p:sp>
      <p:sp>
        <p:nvSpPr>
          <p:cNvPr id="7" name="Title 1">
            <a:extLst>
              <a:ext uri="{FF2B5EF4-FFF2-40B4-BE49-F238E27FC236}">
                <a16:creationId xmlns:a16="http://schemas.microsoft.com/office/drawing/2014/main" id="{F59467B7-F622-B828-FC24-9253E9D3E127}"/>
              </a:ext>
            </a:extLst>
          </p:cNvPr>
          <p:cNvSpPr>
            <a:spLocks noGrp="1"/>
          </p:cNvSpPr>
          <p:nvPr>
            <p:ph type="title"/>
          </p:nvPr>
        </p:nvSpPr>
        <p:spPr>
          <a:xfrm>
            <a:off x="550606" y="3736522"/>
            <a:ext cx="4798142" cy="1543401"/>
          </a:xfrm>
        </p:spPr>
        <p:txBody>
          <a:bodyPr>
            <a:normAutofit/>
          </a:bodyPr>
          <a:lstStyle/>
          <a:p>
            <a:r>
              <a:rPr lang="en-GB" sz="4000" b="1">
                <a:solidFill>
                  <a:schemeClr val="bg1"/>
                </a:solidFill>
                <a:latin typeface="Arial Rounded MT Bold"/>
              </a:rPr>
              <a:t>Let’s </a:t>
            </a:r>
            <a:br>
              <a:rPr lang="en-GB" sz="4000" b="1">
                <a:latin typeface="Arial Rounded MT Bold" panose="020F0704030504030204" pitchFamily="34" charset="77"/>
              </a:rPr>
            </a:br>
            <a:r>
              <a:rPr lang="en-GB" sz="4000" b="1">
                <a:solidFill>
                  <a:schemeClr val="bg1"/>
                </a:solidFill>
                <a:latin typeface="Arial Rounded MT Bold"/>
              </a:rPr>
              <a:t>recap:</a:t>
            </a:r>
          </a:p>
        </p:txBody>
      </p:sp>
    </p:spTree>
    <p:extLst>
      <p:ext uri="{BB962C8B-B14F-4D97-AF65-F5344CB8AC3E}">
        <p14:creationId xmlns:p14="http://schemas.microsoft.com/office/powerpoint/2010/main" val="1455833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dissolv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56DA02-BF59-4769-A43A-D62AD4F9BE17}"/>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9AE41976-1A66-E92E-83C4-D7EAE0DE275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 y="0"/>
            <a:ext cx="12192000" cy="6858000"/>
          </a:xfrm>
          <a:prstGeom prst="rect">
            <a:avLst/>
          </a:prstGeom>
        </p:spPr>
      </p:pic>
      <p:sp>
        <p:nvSpPr>
          <p:cNvPr id="12" name="Rounded Rectangle 10">
            <a:extLst>
              <a:ext uri="{FF2B5EF4-FFF2-40B4-BE49-F238E27FC236}">
                <a16:creationId xmlns:a16="http://schemas.microsoft.com/office/drawing/2014/main" id="{393AD7F2-CC26-8D23-C8E0-761D25D806BC}"/>
              </a:ext>
            </a:extLst>
          </p:cNvPr>
          <p:cNvSpPr/>
          <p:nvPr/>
        </p:nvSpPr>
        <p:spPr>
          <a:xfrm>
            <a:off x="647700" y="5062675"/>
            <a:ext cx="10848475" cy="584775"/>
          </a:xfrm>
          <a:prstGeom prst="roundRect">
            <a:avLst/>
          </a:prstGeom>
          <a:solidFill>
            <a:schemeClr val="bg1">
              <a:alpha val="66562"/>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8">
            <a:extLst>
              <a:ext uri="{FF2B5EF4-FFF2-40B4-BE49-F238E27FC236}">
                <a16:creationId xmlns:a16="http://schemas.microsoft.com/office/drawing/2014/main" id="{F687990F-8FD4-D96F-C7B2-0B9B8316F5D1}"/>
              </a:ext>
            </a:extLst>
          </p:cNvPr>
          <p:cNvSpPr/>
          <p:nvPr/>
        </p:nvSpPr>
        <p:spPr>
          <a:xfrm>
            <a:off x="647700" y="5062675"/>
            <a:ext cx="2453367" cy="584775"/>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F06A511C-7F1B-9E4C-D1EC-3DFD627E9551}"/>
              </a:ext>
            </a:extLst>
          </p:cNvPr>
          <p:cNvSpPr txBox="1"/>
          <p:nvPr/>
        </p:nvSpPr>
        <p:spPr>
          <a:xfrm>
            <a:off x="695825" y="5062675"/>
            <a:ext cx="2453367" cy="584775"/>
          </a:xfrm>
          <a:prstGeom prst="rect">
            <a:avLst/>
          </a:prstGeom>
          <a:noFill/>
        </p:spPr>
        <p:txBody>
          <a:bodyPr wrap="square">
            <a:spAutoFit/>
          </a:bodyPr>
          <a:lstStyle/>
          <a:p>
            <a:pPr marL="0" indent="0">
              <a:buNone/>
            </a:pPr>
            <a:r>
              <a:rPr lang="en-GB" sz="3200">
                <a:solidFill>
                  <a:srgbClr val="0E6626"/>
                </a:solidFill>
                <a:latin typeface="Arial Rounded MT Bold" panose="020F0704030504030204" pitchFamily="34" charset="77"/>
              </a:rPr>
              <a:t>Exit Ticket:</a:t>
            </a:r>
          </a:p>
        </p:txBody>
      </p:sp>
      <p:sp>
        <p:nvSpPr>
          <p:cNvPr id="8" name="TextBox 7">
            <a:extLst>
              <a:ext uri="{FF2B5EF4-FFF2-40B4-BE49-F238E27FC236}">
                <a16:creationId xmlns:a16="http://schemas.microsoft.com/office/drawing/2014/main" id="{1B30C69A-50E1-323E-679A-E408DD3FBE62}"/>
              </a:ext>
            </a:extLst>
          </p:cNvPr>
          <p:cNvSpPr txBox="1"/>
          <p:nvPr/>
        </p:nvSpPr>
        <p:spPr>
          <a:xfrm>
            <a:off x="3133151" y="5105673"/>
            <a:ext cx="8737147" cy="800219"/>
          </a:xfrm>
          <a:prstGeom prst="rect">
            <a:avLst/>
          </a:prstGeom>
          <a:noFill/>
        </p:spPr>
        <p:txBody>
          <a:bodyPr wrap="square">
            <a:spAutoFit/>
          </a:bodyPr>
          <a:lstStyle/>
          <a:p>
            <a:r>
              <a:rPr lang="en-GB" sz="2000">
                <a:solidFill>
                  <a:srgbClr val="7DB552"/>
                </a:solidFill>
                <a:latin typeface="Arial Rounded MT Bold" panose="020F0704030504030204" pitchFamily="34" charset="0"/>
              </a:rPr>
              <a:t> Be ready to share your answer when you leave the classroom</a:t>
            </a:r>
            <a:r>
              <a:rPr lang="en-GB" sz="2400">
                <a:solidFill>
                  <a:srgbClr val="7DB552"/>
                </a:solidFill>
                <a:latin typeface="Arial Rounded MT Bold" panose="020F0704030504030204" pitchFamily="34" charset="0"/>
              </a:rPr>
              <a:t>!</a:t>
            </a:r>
          </a:p>
          <a:p>
            <a:pPr marL="0" indent="0">
              <a:buNone/>
            </a:pPr>
            <a:r>
              <a:rPr lang="en-US" sz="2200">
                <a:solidFill>
                  <a:srgbClr val="7DB552"/>
                </a:solidFill>
                <a:latin typeface="Arial Rounded MT Bold" panose="020F0704030504030204" pitchFamily="34" charset="77"/>
              </a:rPr>
              <a:t> </a:t>
            </a:r>
            <a:endParaRPr lang="en-GB" sz="2200">
              <a:solidFill>
                <a:srgbClr val="7DB552"/>
              </a:solidFill>
              <a:latin typeface="Arial Rounded MT Bold" panose="020F0704030504030204" pitchFamily="34" charset="77"/>
            </a:endParaRPr>
          </a:p>
        </p:txBody>
      </p:sp>
      <p:sp>
        <p:nvSpPr>
          <p:cNvPr id="9" name="Cloud 8">
            <a:extLst>
              <a:ext uri="{FF2B5EF4-FFF2-40B4-BE49-F238E27FC236}">
                <a16:creationId xmlns:a16="http://schemas.microsoft.com/office/drawing/2014/main" id="{6EC37FD1-3960-E450-7BD0-9CBD7A79313C}"/>
              </a:ext>
            </a:extLst>
          </p:cNvPr>
          <p:cNvSpPr/>
          <p:nvPr/>
        </p:nvSpPr>
        <p:spPr>
          <a:xfrm rot="11074569">
            <a:off x="2451993" y="720260"/>
            <a:ext cx="4650085" cy="3320201"/>
          </a:xfrm>
          <a:prstGeom prst="cloud">
            <a:avLst/>
          </a:prstGeom>
          <a:solidFill>
            <a:schemeClr val="bg1">
              <a:alpha val="842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loud 9">
            <a:extLst>
              <a:ext uri="{FF2B5EF4-FFF2-40B4-BE49-F238E27FC236}">
                <a16:creationId xmlns:a16="http://schemas.microsoft.com/office/drawing/2014/main" id="{340B7A0A-F8B3-2D6B-E0F3-66F10FDE7DA5}"/>
              </a:ext>
            </a:extLst>
          </p:cNvPr>
          <p:cNvSpPr/>
          <p:nvPr/>
        </p:nvSpPr>
        <p:spPr>
          <a:xfrm rot="11384147">
            <a:off x="4889397" y="706108"/>
            <a:ext cx="4650085" cy="3320201"/>
          </a:xfrm>
          <a:prstGeom prst="cloud">
            <a:avLst/>
          </a:prstGeom>
          <a:solidFill>
            <a:schemeClr val="bg1">
              <a:alpha val="842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2">
            <a:extLst>
              <a:ext uri="{FF2B5EF4-FFF2-40B4-BE49-F238E27FC236}">
                <a16:creationId xmlns:a16="http://schemas.microsoft.com/office/drawing/2014/main" id="{73DC580B-A12E-39E4-C65A-0B82E3ABA8EC}"/>
              </a:ext>
            </a:extLst>
          </p:cNvPr>
          <p:cNvSpPr>
            <a:spLocks noGrp="1"/>
          </p:cNvSpPr>
          <p:nvPr>
            <p:ph idx="1"/>
          </p:nvPr>
        </p:nvSpPr>
        <p:spPr>
          <a:xfrm>
            <a:off x="3300162" y="1372660"/>
            <a:ext cx="5543550" cy="2274358"/>
          </a:xfrm>
        </p:spPr>
        <p:txBody>
          <a:bodyPr>
            <a:normAutofit fontScale="92500" lnSpcReduction="10000"/>
          </a:bodyPr>
          <a:lstStyle/>
          <a:p>
            <a:pPr marL="0" indent="0" algn="ctr">
              <a:buNone/>
            </a:pPr>
            <a:r>
              <a:rPr lang="en-US" sz="4800" b="1">
                <a:solidFill>
                  <a:srgbClr val="40B8FE"/>
                </a:solidFill>
                <a:latin typeface="Arial Rounded MT Bold" panose="020F0704030504030204" pitchFamily="34" charset="0"/>
              </a:rPr>
              <a:t>What’s one thing you learned today about recycling and sorting waste?</a:t>
            </a:r>
            <a:endParaRPr lang="en-GB" sz="4800" b="1">
              <a:solidFill>
                <a:srgbClr val="40B8FE"/>
              </a:solidFill>
              <a:latin typeface="Arial Rounded MT Bold" panose="020F0704030504030204" pitchFamily="34" charset="0"/>
            </a:endParaRPr>
          </a:p>
          <a:p>
            <a:pPr marL="0" indent="0">
              <a:buNone/>
            </a:pPr>
            <a:endParaRPr lang="en-GB" sz="4800" b="1">
              <a:solidFill>
                <a:srgbClr val="40B8FE"/>
              </a:solidFill>
            </a:endParaRPr>
          </a:p>
          <a:p>
            <a:pPr marL="0" indent="0">
              <a:buNone/>
            </a:pPr>
            <a:endParaRPr lang="en-GB" b="1">
              <a:solidFill>
                <a:srgbClr val="40B8FE"/>
              </a:solidFill>
            </a:endParaRPr>
          </a:p>
          <a:p>
            <a:pPr marL="0" indent="0">
              <a:buNone/>
            </a:pPr>
            <a:endParaRPr lang="en-GB" b="1">
              <a:solidFill>
                <a:srgbClr val="40B8FE"/>
              </a:solidFill>
            </a:endParaRPr>
          </a:p>
        </p:txBody>
      </p:sp>
    </p:spTree>
    <p:extLst>
      <p:ext uri="{BB962C8B-B14F-4D97-AF65-F5344CB8AC3E}">
        <p14:creationId xmlns:p14="http://schemas.microsoft.com/office/powerpoint/2010/main" val="2494361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dissolv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dissolv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1"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752FBED-8BD9-F1D3-DFFD-1AFB9595CFC6}"/>
              </a:ext>
            </a:extLst>
          </p:cNvPr>
          <p:cNvPicPr>
            <a:picLocks noChangeAspect="1"/>
          </p:cNvPicPr>
          <p:nvPr/>
        </p:nvPicPr>
        <p:blipFill>
          <a:blip r:embed="rId3">
            <a:extLst>
              <a:ext uri="{28A0092B-C50C-407E-A947-70E740481C1C}">
                <a14:useLocalDpi xmlns:a14="http://schemas.microsoft.com/office/drawing/2010/main" val="0"/>
              </a:ext>
            </a:extLst>
          </a:blip>
          <a:srcRect l="3778" b="3778"/>
          <a:stretch/>
        </p:blipFill>
        <p:spPr>
          <a:xfrm>
            <a:off x="0" y="0"/>
            <a:ext cx="12192001" cy="6858000"/>
          </a:xfrm>
          <a:prstGeom prst="rect">
            <a:avLst/>
          </a:prstGeom>
        </p:spPr>
      </p:pic>
      <p:sp>
        <p:nvSpPr>
          <p:cNvPr id="13" name="Rounded Rectangle 12">
            <a:extLst>
              <a:ext uri="{FF2B5EF4-FFF2-40B4-BE49-F238E27FC236}">
                <a16:creationId xmlns:a16="http://schemas.microsoft.com/office/drawing/2014/main" id="{1422C5DA-E27E-3AFD-EE09-F06C5729A70E}"/>
              </a:ext>
            </a:extLst>
          </p:cNvPr>
          <p:cNvSpPr/>
          <p:nvPr/>
        </p:nvSpPr>
        <p:spPr>
          <a:xfrm>
            <a:off x="612731" y="642014"/>
            <a:ext cx="5387236" cy="5573974"/>
          </a:xfrm>
          <a:prstGeom prst="roundRect">
            <a:avLst>
              <a:gd name="adj" fmla="val 9154"/>
            </a:avLst>
          </a:prstGeom>
          <a:solidFill>
            <a:schemeClr val="bg1"/>
          </a:solidFill>
          <a:ln>
            <a:noFill/>
          </a:ln>
          <a:effectLst>
            <a:outerShdw blurRad="411783" dist="50800" dir="5400000" algn="ctr" rotWithShape="0">
              <a:schemeClr val="tx1">
                <a:lumMod val="75000"/>
                <a:lumOff val="2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E6626"/>
              </a:solidFill>
            </a:endParaRPr>
          </a:p>
        </p:txBody>
      </p:sp>
      <p:sp>
        <p:nvSpPr>
          <p:cNvPr id="2" name="Title 1">
            <a:extLst>
              <a:ext uri="{FF2B5EF4-FFF2-40B4-BE49-F238E27FC236}">
                <a16:creationId xmlns:a16="http://schemas.microsoft.com/office/drawing/2014/main" id="{14FA447E-CA25-7B07-7F7E-167C62A2CFF0}"/>
              </a:ext>
            </a:extLst>
          </p:cNvPr>
          <p:cNvSpPr>
            <a:spLocks noGrp="1"/>
          </p:cNvSpPr>
          <p:nvPr>
            <p:ph type="title"/>
          </p:nvPr>
        </p:nvSpPr>
        <p:spPr>
          <a:xfrm>
            <a:off x="1057034" y="1104669"/>
            <a:ext cx="10515600" cy="1325563"/>
          </a:xfrm>
        </p:spPr>
        <p:txBody>
          <a:bodyPr/>
          <a:lstStyle/>
          <a:p>
            <a:r>
              <a:rPr lang="en-GB" b="1">
                <a:solidFill>
                  <a:srgbClr val="40B8FE"/>
                </a:solidFill>
                <a:latin typeface="Arial Rounded MT Bold"/>
              </a:rPr>
              <a:t>An introduction </a:t>
            </a:r>
            <a:br>
              <a:rPr lang="en-GB" b="1">
                <a:latin typeface="Arial Rounded MT Bold" panose="020F0704030504030204" pitchFamily="34" charset="77"/>
              </a:rPr>
            </a:br>
            <a:r>
              <a:rPr lang="en-GB" b="1">
                <a:solidFill>
                  <a:srgbClr val="40B8FE"/>
                </a:solidFill>
                <a:latin typeface="Arial Rounded MT Bold"/>
              </a:rPr>
              <a:t>to recycling</a:t>
            </a:r>
          </a:p>
        </p:txBody>
      </p:sp>
      <p:sp>
        <p:nvSpPr>
          <p:cNvPr id="8" name="Rounded Rectangle 7">
            <a:extLst>
              <a:ext uri="{FF2B5EF4-FFF2-40B4-BE49-F238E27FC236}">
                <a16:creationId xmlns:a16="http://schemas.microsoft.com/office/drawing/2014/main" id="{C577C26D-F722-D2B3-E1FA-F1A436AF0073}"/>
              </a:ext>
            </a:extLst>
          </p:cNvPr>
          <p:cNvSpPr/>
          <p:nvPr/>
        </p:nvSpPr>
        <p:spPr>
          <a:xfrm>
            <a:off x="999881" y="5201587"/>
            <a:ext cx="4636421" cy="646995"/>
          </a:xfrm>
          <a:prstGeom prst="roundRect">
            <a:avLst>
              <a:gd name="adj" fmla="val 37519"/>
            </a:avLst>
          </a:prstGeom>
          <a:solidFill>
            <a:srgbClr val="40B8F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FC86904-DF51-3D5E-076C-2CC44A903694}"/>
              </a:ext>
            </a:extLst>
          </p:cNvPr>
          <p:cNvSpPr txBox="1"/>
          <p:nvPr/>
        </p:nvSpPr>
        <p:spPr>
          <a:xfrm>
            <a:off x="1803171" y="5308985"/>
            <a:ext cx="3923071" cy="430887"/>
          </a:xfrm>
          <a:prstGeom prst="rect">
            <a:avLst/>
          </a:prstGeom>
          <a:noFill/>
        </p:spPr>
        <p:txBody>
          <a:bodyPr wrap="square" rtlCol="0">
            <a:spAutoFit/>
          </a:bodyPr>
          <a:lstStyle/>
          <a:p>
            <a:r>
              <a:rPr lang="en-GB" sz="2200">
                <a:solidFill>
                  <a:schemeClr val="bg1"/>
                </a:solidFill>
                <a:latin typeface="Arial Rounded MT Bold" panose="020F0704030504030204" pitchFamily="34" charset="77"/>
              </a:rPr>
              <a:t>Click for answers…</a:t>
            </a:r>
          </a:p>
        </p:txBody>
      </p:sp>
      <p:sp>
        <p:nvSpPr>
          <p:cNvPr id="10" name="TextBox 9">
            <a:extLst>
              <a:ext uri="{FF2B5EF4-FFF2-40B4-BE49-F238E27FC236}">
                <a16:creationId xmlns:a16="http://schemas.microsoft.com/office/drawing/2014/main" id="{76715ED9-D5BC-1EAB-92DD-A9306509B2EF}"/>
              </a:ext>
            </a:extLst>
          </p:cNvPr>
          <p:cNvSpPr txBox="1"/>
          <p:nvPr/>
        </p:nvSpPr>
        <p:spPr>
          <a:xfrm rot="20596006">
            <a:off x="6586531" y="601803"/>
            <a:ext cx="2001032" cy="1323439"/>
          </a:xfrm>
          <a:prstGeom prst="rect">
            <a:avLst/>
          </a:prstGeom>
          <a:noFill/>
          <a:effectLst>
            <a:outerShdw blurRad="127000" dist="11606" dir="5400000" algn="ctr" rotWithShape="0">
              <a:schemeClr val="tx1">
                <a:alpha val="29402"/>
              </a:schemeClr>
            </a:outerShdw>
          </a:effectLst>
        </p:spPr>
        <p:txBody>
          <a:bodyPr wrap="square">
            <a:spAutoFit/>
          </a:bodyPr>
          <a:lstStyle/>
          <a:p>
            <a:r>
              <a:rPr lang="en-US" sz="8000">
                <a:solidFill>
                  <a:schemeClr val="bg1"/>
                </a:solidFill>
                <a:latin typeface="Arial Rounded MT Bold" panose="020F0704030504030204" pitchFamily="34" charset="77"/>
              </a:rPr>
              <a:t>?</a:t>
            </a:r>
            <a:endParaRPr lang="en-US" sz="8000"/>
          </a:p>
        </p:txBody>
      </p:sp>
      <p:sp>
        <p:nvSpPr>
          <p:cNvPr id="11" name="TextBox 10">
            <a:extLst>
              <a:ext uri="{FF2B5EF4-FFF2-40B4-BE49-F238E27FC236}">
                <a16:creationId xmlns:a16="http://schemas.microsoft.com/office/drawing/2014/main" id="{948D8BE8-C865-E0D1-A67D-E71F4B8DAF09}"/>
              </a:ext>
            </a:extLst>
          </p:cNvPr>
          <p:cNvSpPr txBox="1"/>
          <p:nvPr/>
        </p:nvSpPr>
        <p:spPr>
          <a:xfrm rot="640175">
            <a:off x="11013960" y="269837"/>
            <a:ext cx="2001032" cy="1323439"/>
          </a:xfrm>
          <a:prstGeom prst="rect">
            <a:avLst/>
          </a:prstGeom>
          <a:noFill/>
          <a:effectLst>
            <a:outerShdw blurRad="127000" dist="11606" dir="5400000" algn="ctr" rotWithShape="0">
              <a:schemeClr val="tx1">
                <a:alpha val="29402"/>
              </a:schemeClr>
            </a:outerShdw>
          </a:effectLst>
        </p:spPr>
        <p:txBody>
          <a:bodyPr wrap="square">
            <a:spAutoFit/>
          </a:bodyPr>
          <a:lstStyle/>
          <a:p>
            <a:r>
              <a:rPr lang="en-US" sz="8000">
                <a:solidFill>
                  <a:schemeClr val="bg1"/>
                </a:solidFill>
                <a:latin typeface="Arial Rounded MT Bold" panose="020F0704030504030204" pitchFamily="34" charset="77"/>
              </a:rPr>
              <a:t>?</a:t>
            </a:r>
            <a:endParaRPr lang="en-US" sz="8000"/>
          </a:p>
        </p:txBody>
      </p:sp>
      <p:sp>
        <p:nvSpPr>
          <p:cNvPr id="14" name="TextBox 13">
            <a:extLst>
              <a:ext uri="{FF2B5EF4-FFF2-40B4-BE49-F238E27FC236}">
                <a16:creationId xmlns:a16="http://schemas.microsoft.com/office/drawing/2014/main" id="{BA19BC59-B050-E34B-823B-6922D404D843}"/>
              </a:ext>
            </a:extLst>
          </p:cNvPr>
          <p:cNvSpPr txBox="1"/>
          <p:nvPr/>
        </p:nvSpPr>
        <p:spPr>
          <a:xfrm rot="640175">
            <a:off x="6629468" y="3254528"/>
            <a:ext cx="2001032" cy="1323439"/>
          </a:xfrm>
          <a:prstGeom prst="rect">
            <a:avLst/>
          </a:prstGeom>
          <a:noFill/>
          <a:effectLst>
            <a:outerShdw blurRad="127000" dist="11606" dir="5400000" algn="ctr" rotWithShape="0">
              <a:schemeClr val="tx1">
                <a:alpha val="29402"/>
              </a:schemeClr>
            </a:outerShdw>
          </a:effectLst>
        </p:spPr>
        <p:txBody>
          <a:bodyPr wrap="square">
            <a:spAutoFit/>
          </a:bodyPr>
          <a:lstStyle/>
          <a:p>
            <a:r>
              <a:rPr lang="en-US" sz="8000">
                <a:solidFill>
                  <a:schemeClr val="bg1"/>
                </a:solidFill>
                <a:latin typeface="Arial Rounded MT Bold" panose="020F0704030504030204" pitchFamily="34" charset="77"/>
              </a:rPr>
              <a:t>?</a:t>
            </a:r>
            <a:endParaRPr lang="en-US" sz="8000"/>
          </a:p>
        </p:txBody>
      </p:sp>
      <p:sp>
        <p:nvSpPr>
          <p:cNvPr id="15" name="TextBox 14">
            <a:extLst>
              <a:ext uri="{FF2B5EF4-FFF2-40B4-BE49-F238E27FC236}">
                <a16:creationId xmlns:a16="http://schemas.microsoft.com/office/drawing/2014/main" id="{A43BBA4E-1414-F3EC-F3AB-991732D5FA04}"/>
              </a:ext>
            </a:extLst>
          </p:cNvPr>
          <p:cNvSpPr txBox="1"/>
          <p:nvPr/>
        </p:nvSpPr>
        <p:spPr>
          <a:xfrm rot="20596006">
            <a:off x="11042440" y="3460529"/>
            <a:ext cx="2001032" cy="1323439"/>
          </a:xfrm>
          <a:prstGeom prst="rect">
            <a:avLst/>
          </a:prstGeom>
          <a:noFill/>
          <a:effectLst>
            <a:outerShdw blurRad="127000" dist="11606" dir="5400000" algn="ctr" rotWithShape="0">
              <a:schemeClr val="tx1">
                <a:alpha val="29402"/>
              </a:schemeClr>
            </a:outerShdw>
          </a:effectLst>
        </p:spPr>
        <p:txBody>
          <a:bodyPr wrap="square">
            <a:spAutoFit/>
          </a:bodyPr>
          <a:lstStyle/>
          <a:p>
            <a:r>
              <a:rPr lang="en-US" sz="8000">
                <a:solidFill>
                  <a:schemeClr val="bg1"/>
                </a:solidFill>
                <a:latin typeface="Arial Rounded MT Bold" panose="020F0704030504030204" pitchFamily="34" charset="77"/>
              </a:rPr>
              <a:t>?</a:t>
            </a:r>
            <a:endParaRPr lang="en-US" sz="8000"/>
          </a:p>
        </p:txBody>
      </p:sp>
      <p:sp>
        <p:nvSpPr>
          <p:cNvPr id="17" name="TextBox 16">
            <a:extLst>
              <a:ext uri="{FF2B5EF4-FFF2-40B4-BE49-F238E27FC236}">
                <a16:creationId xmlns:a16="http://schemas.microsoft.com/office/drawing/2014/main" id="{7C71D163-6007-8203-7252-182A4221B3B8}"/>
              </a:ext>
            </a:extLst>
          </p:cNvPr>
          <p:cNvSpPr txBox="1"/>
          <p:nvPr/>
        </p:nvSpPr>
        <p:spPr>
          <a:xfrm>
            <a:off x="411115" y="2741380"/>
            <a:ext cx="5113511" cy="2123658"/>
          </a:xfrm>
          <a:prstGeom prst="rect">
            <a:avLst/>
          </a:prstGeom>
          <a:noFill/>
        </p:spPr>
        <p:txBody>
          <a:bodyPr wrap="square" lIns="91440" tIns="45720" rIns="91440" bIns="45720" anchor="t">
            <a:spAutoFit/>
          </a:bodyPr>
          <a:lstStyle/>
          <a:p>
            <a:pPr marL="800100" lvl="1" indent="-342900">
              <a:lnSpc>
                <a:spcPct val="100000"/>
              </a:lnSpc>
              <a:buFont typeface="Arial" panose="020B0604020202020204" pitchFamily="34" charset="0"/>
              <a:buChar char="•"/>
            </a:pPr>
            <a:r>
              <a:rPr lang="en-US" sz="2200">
                <a:solidFill>
                  <a:schemeClr val="tx1">
                    <a:lumMod val="95000"/>
                    <a:lumOff val="5000"/>
                  </a:schemeClr>
                </a:solidFill>
                <a:latin typeface="Arial Rounded MT Bold"/>
              </a:rPr>
              <a:t>What is recycling?</a:t>
            </a:r>
          </a:p>
          <a:p>
            <a:pPr marL="800100" lvl="1" indent="-342900">
              <a:lnSpc>
                <a:spcPct val="100000"/>
              </a:lnSpc>
              <a:buFont typeface="Arial" panose="020B0604020202020204" pitchFamily="34" charset="0"/>
              <a:buChar char="•"/>
            </a:pPr>
            <a:endParaRPr lang="en-US" sz="2200">
              <a:solidFill>
                <a:schemeClr val="tx1">
                  <a:lumMod val="95000"/>
                  <a:lumOff val="5000"/>
                </a:schemeClr>
              </a:solidFill>
              <a:latin typeface="Arial Rounded MT Bold" panose="020F0704030504030204" pitchFamily="34" charset="77"/>
              <a:cs typeface="Arial" panose="020B0604020202020204" pitchFamily="34" charset="0"/>
            </a:endParaRPr>
          </a:p>
          <a:p>
            <a:pPr marL="800100" lvl="1" indent="-342900">
              <a:lnSpc>
                <a:spcPct val="100000"/>
              </a:lnSpc>
              <a:buFont typeface="Arial" panose="020B0604020202020204" pitchFamily="34" charset="0"/>
              <a:buChar char="•"/>
            </a:pPr>
            <a:r>
              <a:rPr lang="en-US" sz="2200">
                <a:solidFill>
                  <a:schemeClr val="tx1">
                    <a:lumMod val="95000"/>
                    <a:lumOff val="5000"/>
                  </a:schemeClr>
                </a:solidFill>
                <a:latin typeface="Arial" panose="020B0604020202020204" pitchFamily="34" charset="0"/>
                <a:cs typeface="Arial" panose="020B0604020202020204" pitchFamily="34" charset="0"/>
              </a:rPr>
              <a:t>Where does recycled waste go?</a:t>
            </a:r>
          </a:p>
          <a:p>
            <a:pPr marL="800100" lvl="1" indent="-342900">
              <a:lnSpc>
                <a:spcPct val="100000"/>
              </a:lnSpc>
              <a:buFont typeface="Arial" panose="020B0604020202020204" pitchFamily="34" charset="0"/>
              <a:buChar char="•"/>
            </a:pPr>
            <a:endParaRPr lang="en-US" sz="2200">
              <a:solidFill>
                <a:schemeClr val="tx1">
                  <a:lumMod val="95000"/>
                  <a:lumOff val="5000"/>
                </a:schemeClr>
              </a:solidFill>
              <a:latin typeface="Arial" panose="020B0604020202020204" pitchFamily="34" charset="0"/>
              <a:cs typeface="Arial" panose="020B0604020202020204" pitchFamily="34" charset="0"/>
            </a:endParaRPr>
          </a:p>
          <a:p>
            <a:pPr marL="800100" lvl="1" indent="-342900">
              <a:lnSpc>
                <a:spcPct val="100000"/>
              </a:lnSpc>
              <a:buFont typeface="Arial" panose="020B0604020202020204" pitchFamily="34" charset="0"/>
              <a:buChar char="•"/>
            </a:pPr>
            <a:r>
              <a:rPr lang="en-US" sz="2200">
                <a:solidFill>
                  <a:schemeClr val="tx1">
                    <a:lumMod val="95000"/>
                    <a:lumOff val="5000"/>
                  </a:schemeClr>
                </a:solidFill>
                <a:latin typeface="Arial" panose="020B0604020202020204" pitchFamily="34" charset="0"/>
                <a:cs typeface="Arial" panose="020B0604020202020204" pitchFamily="34" charset="0"/>
              </a:rPr>
              <a:t>How does not recycling affect the environment?</a:t>
            </a:r>
          </a:p>
        </p:txBody>
      </p:sp>
      <p:pic>
        <p:nvPicPr>
          <p:cNvPr id="9" name="Picture 8" descr="A cartoon of a blue trash can&#10;&#10;Description automatically generated">
            <a:extLst>
              <a:ext uri="{FF2B5EF4-FFF2-40B4-BE49-F238E27FC236}">
                <a16:creationId xmlns:a16="http://schemas.microsoft.com/office/drawing/2014/main" id="{F5EBD7FE-76DD-EC49-977A-073F6C4D72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52204" y="649897"/>
            <a:ext cx="3768310" cy="5289677"/>
          </a:xfrm>
          <a:prstGeom prst="rect">
            <a:avLst/>
          </a:prstGeom>
        </p:spPr>
      </p:pic>
    </p:spTree>
    <p:extLst>
      <p:ext uri="{BB962C8B-B14F-4D97-AF65-F5344CB8AC3E}">
        <p14:creationId xmlns:p14="http://schemas.microsoft.com/office/powerpoint/2010/main" val="703211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dissolv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dissolve">
                                      <p:cBhvr>
                                        <p:cTn id="22" dur="500"/>
                                        <p:tgtEl>
                                          <p:spTgt spid="10"/>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dissolve">
                                      <p:cBhvr>
                                        <p:cTn id="25" dur="500"/>
                                        <p:tgtEl>
                                          <p:spTgt spid="11"/>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dissolve">
                                      <p:cBhvr>
                                        <p:cTn id="28" dur="500"/>
                                        <p:tgtEl>
                                          <p:spTgt spid="15"/>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dissolve">
                                      <p:cBhvr>
                                        <p:cTn id="31" dur="5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dissolve">
                                      <p:cBhvr>
                                        <p:cTn id="3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10" grpId="0"/>
      <p:bldP spid="11" grpId="0"/>
      <p:bldP spid="14" grpId="0"/>
      <p:bldP spid="15" grpId="0"/>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D55F54-9558-7564-0887-0CE736BBA450}"/>
            </a:ext>
          </a:extLst>
        </p:cNvPr>
        <p:cNvGrpSpPr/>
        <p:nvPr/>
      </p:nvGrpSpPr>
      <p:grpSpPr>
        <a:xfrm>
          <a:off x="0" y="0"/>
          <a:ext cx="0" cy="0"/>
          <a:chOff x="0" y="0"/>
          <a:chExt cx="0" cy="0"/>
        </a:xfrm>
      </p:grpSpPr>
      <p:pic>
        <p:nvPicPr>
          <p:cNvPr id="30" name="Picture 29">
            <a:extLst>
              <a:ext uri="{FF2B5EF4-FFF2-40B4-BE49-F238E27FC236}">
                <a16:creationId xmlns:a16="http://schemas.microsoft.com/office/drawing/2014/main" id="{322094B8-804D-8E92-20BB-9909A3BD505D}"/>
              </a:ext>
            </a:extLst>
          </p:cNvPr>
          <p:cNvPicPr>
            <a:picLocks noChangeAspect="1"/>
          </p:cNvPicPr>
          <p:nvPr/>
        </p:nvPicPr>
        <p:blipFill>
          <a:blip r:embed="rId3">
            <a:alphaModFix/>
            <a:extLst>
              <a:ext uri="{28A0092B-C50C-407E-A947-70E740481C1C}">
                <a14:useLocalDpi xmlns:a14="http://schemas.microsoft.com/office/drawing/2010/main" val="0"/>
              </a:ext>
            </a:extLst>
          </a:blip>
          <a:srcRect l="5818" r="8922" b="14740"/>
          <a:stretch/>
        </p:blipFill>
        <p:spPr>
          <a:xfrm>
            <a:off x="0" y="0"/>
            <a:ext cx="12192001" cy="6872514"/>
          </a:xfrm>
          <a:prstGeom prst="rect">
            <a:avLst/>
          </a:prstGeom>
        </p:spPr>
      </p:pic>
      <p:sp>
        <p:nvSpPr>
          <p:cNvPr id="5" name="Rounded Rectangle 4">
            <a:extLst>
              <a:ext uri="{FF2B5EF4-FFF2-40B4-BE49-F238E27FC236}">
                <a16:creationId xmlns:a16="http://schemas.microsoft.com/office/drawing/2014/main" id="{09F356D1-C030-7BD8-E1CE-E9EAB26011CD}"/>
              </a:ext>
            </a:extLst>
          </p:cNvPr>
          <p:cNvSpPr/>
          <p:nvPr/>
        </p:nvSpPr>
        <p:spPr>
          <a:xfrm>
            <a:off x="612731" y="642013"/>
            <a:ext cx="5387236" cy="5588305"/>
          </a:xfrm>
          <a:prstGeom prst="roundRect">
            <a:avLst>
              <a:gd name="adj" fmla="val 9154"/>
            </a:avLst>
          </a:prstGeom>
          <a:solidFill>
            <a:schemeClr val="bg1"/>
          </a:solidFill>
          <a:ln>
            <a:noFill/>
          </a:ln>
          <a:effectLst>
            <a:outerShdw blurRad="411783" dist="50800" dir="5400000" algn="ctr" rotWithShape="0">
              <a:schemeClr val="tx1">
                <a:lumMod val="75000"/>
                <a:lumOff val="2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E6626"/>
              </a:solidFill>
            </a:endParaRPr>
          </a:p>
        </p:txBody>
      </p:sp>
      <p:sp>
        <p:nvSpPr>
          <p:cNvPr id="3" name="Content Placeholder 2">
            <a:extLst>
              <a:ext uri="{FF2B5EF4-FFF2-40B4-BE49-F238E27FC236}">
                <a16:creationId xmlns:a16="http://schemas.microsoft.com/office/drawing/2014/main" id="{3392A1D6-D0AB-54EB-D29D-72763F42E8B4}"/>
              </a:ext>
            </a:extLst>
          </p:cNvPr>
          <p:cNvSpPr>
            <a:spLocks noGrp="1"/>
          </p:cNvSpPr>
          <p:nvPr>
            <p:ph idx="1"/>
          </p:nvPr>
        </p:nvSpPr>
        <p:spPr>
          <a:xfrm>
            <a:off x="961907" y="1082520"/>
            <a:ext cx="4760141" cy="3075244"/>
          </a:xfrm>
        </p:spPr>
        <p:txBody>
          <a:bodyPr>
            <a:noAutofit/>
          </a:bodyPr>
          <a:lstStyle/>
          <a:p>
            <a:pPr marL="0" indent="0">
              <a:lnSpc>
                <a:spcPct val="100000"/>
              </a:lnSpc>
              <a:buNone/>
            </a:pPr>
            <a:r>
              <a:rPr lang="en-US" sz="2100" b="1">
                <a:latin typeface="Arial" panose="020B0604020202020204" pitchFamily="34" charset="0"/>
                <a:cs typeface="Arial" panose="020B0604020202020204" pitchFamily="34" charset="0"/>
              </a:rPr>
              <a:t>Recycling means turning old things into new things so we don’t have to use as many new resources, and we can help protect our planet.</a:t>
            </a:r>
          </a:p>
          <a:p>
            <a:pPr marL="0" indent="0">
              <a:lnSpc>
                <a:spcPct val="100000"/>
              </a:lnSpc>
              <a:buNone/>
            </a:pPr>
            <a:r>
              <a:rPr lang="en-US" sz="2100" b="1">
                <a:latin typeface="Arial" panose="020B0604020202020204" pitchFamily="34" charset="0"/>
                <a:cs typeface="Arial" panose="020B0604020202020204" pitchFamily="34" charset="0"/>
              </a:rPr>
              <a:t>However, recyclable items can cause contamination if, for example, they have food waste in / on them and haven’t been cleaned or separated properly.</a:t>
            </a:r>
          </a:p>
          <a:p>
            <a:pPr marL="0" indent="0">
              <a:lnSpc>
                <a:spcPct val="100000"/>
              </a:lnSpc>
              <a:buNone/>
            </a:pPr>
            <a:endParaRPr lang="en-US" sz="2100" b="1">
              <a:solidFill>
                <a:srgbClr val="7DB552"/>
              </a:solidFill>
              <a:latin typeface="Arial" panose="020B0604020202020204" pitchFamily="34" charset="0"/>
              <a:cs typeface="Arial" panose="020B0604020202020204" pitchFamily="34" charset="0"/>
            </a:endParaRPr>
          </a:p>
          <a:p>
            <a:pPr marL="457200" lvl="1" indent="0">
              <a:lnSpc>
                <a:spcPct val="100000"/>
              </a:lnSpc>
              <a:buNone/>
            </a:pPr>
            <a:endParaRPr lang="en-US" sz="2100" b="1">
              <a:solidFill>
                <a:srgbClr val="7DB552"/>
              </a:solidFill>
              <a:latin typeface="Arial" panose="020B0604020202020204" pitchFamily="34" charset="0"/>
              <a:cs typeface="Arial" panose="020B0604020202020204" pitchFamily="34" charset="0"/>
            </a:endParaRPr>
          </a:p>
          <a:p>
            <a:pPr marL="457200" lvl="1" indent="0">
              <a:lnSpc>
                <a:spcPct val="100000"/>
              </a:lnSpc>
              <a:buNone/>
            </a:pPr>
            <a:endParaRPr lang="en-US" sz="2100" b="1">
              <a:solidFill>
                <a:srgbClr val="7DB552"/>
              </a:solidFill>
              <a:latin typeface="Arial" panose="020B0604020202020204" pitchFamily="34" charset="0"/>
              <a:cs typeface="Arial" panose="020B0604020202020204" pitchFamily="34" charset="0"/>
            </a:endParaRPr>
          </a:p>
        </p:txBody>
      </p:sp>
      <p:pic>
        <p:nvPicPr>
          <p:cNvPr id="19" name="Picture 18" descr="A cartoon of plastic bottles&#10;&#10;Description automatically generated">
            <a:extLst>
              <a:ext uri="{FF2B5EF4-FFF2-40B4-BE49-F238E27FC236}">
                <a16:creationId xmlns:a16="http://schemas.microsoft.com/office/drawing/2014/main" id="{61564F22-4B62-CCD7-F7E1-5C9A77BBF0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43284" y="1727200"/>
            <a:ext cx="1701800" cy="1701800"/>
          </a:xfrm>
          <a:prstGeom prst="rect">
            <a:avLst/>
          </a:prstGeom>
          <a:effectLst>
            <a:outerShdw blurRad="513697" dist="50800" dir="5400000" algn="ctr" rotWithShape="0">
              <a:srgbClr val="000000">
                <a:alpha val="26222"/>
              </a:srgbClr>
            </a:outerShdw>
          </a:effectLst>
        </p:spPr>
      </p:pic>
      <p:sp>
        <p:nvSpPr>
          <p:cNvPr id="4" name="Rounded Rectangle 13">
            <a:extLst>
              <a:ext uri="{FF2B5EF4-FFF2-40B4-BE49-F238E27FC236}">
                <a16:creationId xmlns:a16="http://schemas.microsoft.com/office/drawing/2014/main" id="{3EB14E87-D209-155A-2B2A-3E81B7681ABF}"/>
              </a:ext>
            </a:extLst>
          </p:cNvPr>
          <p:cNvSpPr/>
          <p:nvPr/>
        </p:nvSpPr>
        <p:spPr>
          <a:xfrm>
            <a:off x="909230" y="4454115"/>
            <a:ext cx="4812819" cy="1467816"/>
          </a:xfrm>
          <a:prstGeom prst="roundRect">
            <a:avLst>
              <a:gd name="adj" fmla="val 15810"/>
            </a:avLst>
          </a:prstGeom>
          <a:solidFill>
            <a:srgbClr val="7DB552"/>
          </a:solidFill>
          <a:ln>
            <a:noFill/>
          </a:ln>
          <a:effectLst>
            <a:outerShdw sx="1000" sy="1000" algn="ctr" rotWithShape="0">
              <a:srgbClr val="000000"/>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sz="2000">
              <a:latin typeface="Arial" panose="020B0604020202020204" pitchFamily="34" charset="0"/>
              <a:cs typeface="Arial" panose="020B0604020202020204" pitchFamily="34" charset="0"/>
            </a:endParaRPr>
          </a:p>
        </p:txBody>
      </p:sp>
      <p:pic>
        <p:nvPicPr>
          <p:cNvPr id="10" name="Picture 9" descr="A green recycle symbol with eyes&#10;&#10;AI-generated content may be incorrect.">
            <a:extLst>
              <a:ext uri="{FF2B5EF4-FFF2-40B4-BE49-F238E27FC236}">
                <a16:creationId xmlns:a16="http://schemas.microsoft.com/office/drawing/2014/main" id="{1303CEA3-0BC1-286B-ED6B-B24CDCB2C72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66877" y="2739082"/>
            <a:ext cx="1738280" cy="1738280"/>
          </a:xfrm>
          <a:prstGeom prst="rect">
            <a:avLst/>
          </a:prstGeom>
          <a:effectLst>
            <a:outerShdw blurRad="305043" dist="50800" dir="5400000" algn="ctr" rotWithShape="0">
              <a:srgbClr val="000000">
                <a:alpha val="26949"/>
              </a:srgbClr>
            </a:outerShdw>
          </a:effectLst>
        </p:spPr>
      </p:pic>
      <p:pic>
        <p:nvPicPr>
          <p:cNvPr id="12" name="Picture 11" descr="A cartoon of a paper with a face&#10;&#10;AI-generated content may be incorrect.">
            <a:extLst>
              <a:ext uri="{FF2B5EF4-FFF2-40B4-BE49-F238E27FC236}">
                <a16:creationId xmlns:a16="http://schemas.microsoft.com/office/drawing/2014/main" id="{7C260332-5BB0-40F9-B295-1B219123D87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0954025">
            <a:off x="10448519" y="1690642"/>
            <a:ext cx="1279591" cy="1774916"/>
          </a:xfrm>
          <a:prstGeom prst="rect">
            <a:avLst/>
          </a:prstGeom>
          <a:effectLst>
            <a:outerShdw blurRad="357125" dist="50800" dir="5400000" algn="ctr" rotWithShape="0">
              <a:srgbClr val="000000">
                <a:alpha val="34331"/>
              </a:srgbClr>
            </a:outerShdw>
          </a:effectLst>
        </p:spPr>
      </p:pic>
      <p:pic>
        <p:nvPicPr>
          <p:cNvPr id="14" name="Picture 13" descr="A cartoon of cans with faces&#10;&#10;AI-generated content may be incorrect.">
            <a:extLst>
              <a:ext uri="{FF2B5EF4-FFF2-40B4-BE49-F238E27FC236}">
                <a16:creationId xmlns:a16="http://schemas.microsoft.com/office/drawing/2014/main" id="{040619A6-1A57-D8D0-E671-4D1008D25DA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27068" y="4715765"/>
            <a:ext cx="1701887" cy="1514553"/>
          </a:xfrm>
          <a:prstGeom prst="rect">
            <a:avLst/>
          </a:prstGeom>
          <a:effectLst>
            <a:outerShdw blurRad="612800" dist="50800" dir="5400000" sx="71260" sy="71260" algn="ctr" rotWithShape="0">
              <a:srgbClr val="000000">
                <a:alpha val="30000"/>
              </a:srgbClr>
            </a:outerShdw>
          </a:effectLst>
        </p:spPr>
      </p:pic>
      <p:sp>
        <p:nvSpPr>
          <p:cNvPr id="6" name="TextBox 5">
            <a:extLst>
              <a:ext uri="{FF2B5EF4-FFF2-40B4-BE49-F238E27FC236}">
                <a16:creationId xmlns:a16="http://schemas.microsoft.com/office/drawing/2014/main" id="{109133B4-D438-221B-1A7C-481668FF3B3F}"/>
              </a:ext>
            </a:extLst>
          </p:cNvPr>
          <p:cNvSpPr txBox="1"/>
          <p:nvPr/>
        </p:nvSpPr>
        <p:spPr>
          <a:xfrm>
            <a:off x="1169407" y="4684867"/>
            <a:ext cx="4273884" cy="1015663"/>
          </a:xfrm>
          <a:prstGeom prst="rect">
            <a:avLst/>
          </a:prstGeom>
          <a:noFill/>
        </p:spPr>
        <p:txBody>
          <a:bodyPr wrap="square">
            <a:spAutoFit/>
          </a:bodyPr>
          <a:lstStyle/>
          <a:p>
            <a:r>
              <a:rPr lang="en-US" sz="2000" b="1">
                <a:solidFill>
                  <a:schemeClr val="bg1"/>
                </a:solidFill>
                <a:latin typeface="Arial" panose="020B0604020202020204" pitchFamily="34" charset="0"/>
                <a:cs typeface="Arial" panose="020B0604020202020204" pitchFamily="34" charset="0"/>
              </a:rPr>
              <a:t>Tip: </a:t>
            </a:r>
            <a:r>
              <a:rPr lang="en-US" sz="2000">
                <a:solidFill>
                  <a:schemeClr val="bg1"/>
                </a:solidFill>
                <a:latin typeface="Arial" panose="020B0604020202020204" pitchFamily="34" charset="0"/>
                <a:cs typeface="Arial" panose="020B0604020202020204" pitchFamily="34" charset="0"/>
              </a:rPr>
              <a:t>If you see a tin or container that has some food on it, give it a quick whoosh with some water to clean it!</a:t>
            </a:r>
            <a:endParaRPr lang="en-GB" sz="2000">
              <a:solidFill>
                <a:schemeClr val="bg1"/>
              </a:solidFill>
              <a:latin typeface="Arial" panose="020B0604020202020204" pitchFamily="34" charset="0"/>
              <a:cs typeface="Arial" panose="020B0604020202020204" pitchFamily="34" charset="0"/>
            </a:endParaRPr>
          </a:p>
        </p:txBody>
      </p:sp>
      <p:pic>
        <p:nvPicPr>
          <p:cNvPr id="8" name="Picture 7" descr="A cartoon of a brown bag&#10;&#10;Description automatically generated">
            <a:extLst>
              <a:ext uri="{FF2B5EF4-FFF2-40B4-BE49-F238E27FC236}">
                <a16:creationId xmlns:a16="http://schemas.microsoft.com/office/drawing/2014/main" id="{1181E75F-8A1E-349F-2D11-43C6F884BF6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696452" y="3941644"/>
            <a:ext cx="1738279" cy="2323121"/>
          </a:xfrm>
          <a:prstGeom prst="rect">
            <a:avLst/>
          </a:prstGeom>
          <a:effectLst>
            <a:outerShdw blurRad="191363" dist="50800" dir="5400000" algn="ctr" rotWithShape="0">
              <a:srgbClr val="000000">
                <a:alpha val="33000"/>
              </a:srgbClr>
            </a:outerShdw>
          </a:effectLst>
        </p:spPr>
      </p:pic>
      <p:pic>
        <p:nvPicPr>
          <p:cNvPr id="15" name="Picture 14" descr="A couple of cartoon objects with eyes and a black background&#10;&#10;Description automatically generated">
            <a:extLst>
              <a:ext uri="{FF2B5EF4-FFF2-40B4-BE49-F238E27FC236}">
                <a16:creationId xmlns:a16="http://schemas.microsoft.com/office/drawing/2014/main" id="{2F699FE6-2704-657B-A454-F56D5CD0117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516358" y="464456"/>
            <a:ext cx="1345300" cy="1849787"/>
          </a:xfrm>
          <a:prstGeom prst="rect">
            <a:avLst/>
          </a:prstGeom>
          <a:effectLst>
            <a:outerShdw blurRad="709466" dist="50800" dir="5400000" algn="ctr" rotWithShape="0">
              <a:srgbClr val="000000">
                <a:alpha val="30000"/>
              </a:srgbClr>
            </a:outerShdw>
          </a:effectLst>
        </p:spPr>
      </p:pic>
    </p:spTree>
    <p:extLst>
      <p:ext uri="{BB962C8B-B14F-4D97-AF65-F5344CB8AC3E}">
        <p14:creationId xmlns:p14="http://schemas.microsoft.com/office/powerpoint/2010/main" val="2757239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2" presetClass="emph" presetSubtype="0" fill="hold" nodeType="clickEffect">
                                  <p:stCondLst>
                                    <p:cond delay="0"/>
                                  </p:stCondLst>
                                  <p:childTnLst>
                                    <p:animRot by="120000">
                                      <p:cBhvr>
                                        <p:cTn id="16" dur="100" fill="hold">
                                          <p:stCondLst>
                                            <p:cond delay="0"/>
                                          </p:stCondLst>
                                        </p:cTn>
                                        <p:tgtEl>
                                          <p:spTgt spid="19"/>
                                        </p:tgtEl>
                                        <p:attrNameLst>
                                          <p:attrName>r</p:attrName>
                                        </p:attrNameLst>
                                      </p:cBhvr>
                                    </p:animRot>
                                    <p:animRot by="-240000">
                                      <p:cBhvr>
                                        <p:cTn id="17" dur="200" fill="hold">
                                          <p:stCondLst>
                                            <p:cond delay="200"/>
                                          </p:stCondLst>
                                        </p:cTn>
                                        <p:tgtEl>
                                          <p:spTgt spid="19"/>
                                        </p:tgtEl>
                                        <p:attrNameLst>
                                          <p:attrName>r</p:attrName>
                                        </p:attrNameLst>
                                      </p:cBhvr>
                                    </p:animRot>
                                    <p:animRot by="240000">
                                      <p:cBhvr>
                                        <p:cTn id="18" dur="200" fill="hold">
                                          <p:stCondLst>
                                            <p:cond delay="400"/>
                                          </p:stCondLst>
                                        </p:cTn>
                                        <p:tgtEl>
                                          <p:spTgt spid="19"/>
                                        </p:tgtEl>
                                        <p:attrNameLst>
                                          <p:attrName>r</p:attrName>
                                        </p:attrNameLst>
                                      </p:cBhvr>
                                    </p:animRot>
                                    <p:animRot by="-240000">
                                      <p:cBhvr>
                                        <p:cTn id="19" dur="200" fill="hold">
                                          <p:stCondLst>
                                            <p:cond delay="600"/>
                                          </p:stCondLst>
                                        </p:cTn>
                                        <p:tgtEl>
                                          <p:spTgt spid="19"/>
                                        </p:tgtEl>
                                        <p:attrNameLst>
                                          <p:attrName>r</p:attrName>
                                        </p:attrNameLst>
                                      </p:cBhvr>
                                    </p:animRot>
                                    <p:animRot by="120000">
                                      <p:cBhvr>
                                        <p:cTn id="20" dur="200" fill="hold">
                                          <p:stCondLst>
                                            <p:cond delay="800"/>
                                          </p:stCondLst>
                                        </p:cTn>
                                        <p:tgtEl>
                                          <p:spTgt spid="19"/>
                                        </p:tgtEl>
                                        <p:attrNameLst>
                                          <p:attrName>r</p:attrName>
                                        </p:attrNameLst>
                                      </p:cBhvr>
                                    </p:animRot>
                                  </p:childTnLst>
                                </p:cTn>
                              </p:par>
                              <p:par>
                                <p:cTn id="21" presetID="32" presetClass="emph" presetSubtype="0" fill="hold" nodeType="withEffect">
                                  <p:stCondLst>
                                    <p:cond delay="0"/>
                                  </p:stCondLst>
                                  <p:childTnLst>
                                    <p:animRot by="120000">
                                      <p:cBhvr>
                                        <p:cTn id="22" dur="100" fill="hold">
                                          <p:stCondLst>
                                            <p:cond delay="0"/>
                                          </p:stCondLst>
                                        </p:cTn>
                                        <p:tgtEl>
                                          <p:spTgt spid="15"/>
                                        </p:tgtEl>
                                        <p:attrNameLst>
                                          <p:attrName>r</p:attrName>
                                        </p:attrNameLst>
                                      </p:cBhvr>
                                    </p:animRot>
                                    <p:animRot by="-240000">
                                      <p:cBhvr>
                                        <p:cTn id="23" dur="200" fill="hold">
                                          <p:stCondLst>
                                            <p:cond delay="200"/>
                                          </p:stCondLst>
                                        </p:cTn>
                                        <p:tgtEl>
                                          <p:spTgt spid="15"/>
                                        </p:tgtEl>
                                        <p:attrNameLst>
                                          <p:attrName>r</p:attrName>
                                        </p:attrNameLst>
                                      </p:cBhvr>
                                    </p:animRot>
                                    <p:animRot by="240000">
                                      <p:cBhvr>
                                        <p:cTn id="24" dur="200" fill="hold">
                                          <p:stCondLst>
                                            <p:cond delay="400"/>
                                          </p:stCondLst>
                                        </p:cTn>
                                        <p:tgtEl>
                                          <p:spTgt spid="15"/>
                                        </p:tgtEl>
                                        <p:attrNameLst>
                                          <p:attrName>r</p:attrName>
                                        </p:attrNameLst>
                                      </p:cBhvr>
                                    </p:animRot>
                                    <p:animRot by="-240000">
                                      <p:cBhvr>
                                        <p:cTn id="25" dur="200" fill="hold">
                                          <p:stCondLst>
                                            <p:cond delay="600"/>
                                          </p:stCondLst>
                                        </p:cTn>
                                        <p:tgtEl>
                                          <p:spTgt spid="15"/>
                                        </p:tgtEl>
                                        <p:attrNameLst>
                                          <p:attrName>r</p:attrName>
                                        </p:attrNameLst>
                                      </p:cBhvr>
                                    </p:animRot>
                                    <p:animRot by="120000">
                                      <p:cBhvr>
                                        <p:cTn id="26" dur="200" fill="hold">
                                          <p:stCondLst>
                                            <p:cond delay="800"/>
                                          </p:stCondLst>
                                        </p:cTn>
                                        <p:tgtEl>
                                          <p:spTgt spid="15"/>
                                        </p:tgtEl>
                                        <p:attrNameLst>
                                          <p:attrName>r</p:attrName>
                                        </p:attrNameLst>
                                      </p:cBhvr>
                                    </p:animRot>
                                  </p:childTnLst>
                                </p:cTn>
                              </p:par>
                              <p:par>
                                <p:cTn id="27" presetID="32" presetClass="emph" presetSubtype="0" fill="hold" nodeType="withEffect">
                                  <p:stCondLst>
                                    <p:cond delay="0"/>
                                  </p:stCondLst>
                                  <p:childTnLst>
                                    <p:animRot by="120000">
                                      <p:cBhvr>
                                        <p:cTn id="28" dur="100" fill="hold">
                                          <p:stCondLst>
                                            <p:cond delay="0"/>
                                          </p:stCondLst>
                                        </p:cTn>
                                        <p:tgtEl>
                                          <p:spTgt spid="12"/>
                                        </p:tgtEl>
                                        <p:attrNameLst>
                                          <p:attrName>r</p:attrName>
                                        </p:attrNameLst>
                                      </p:cBhvr>
                                    </p:animRot>
                                    <p:animRot by="-240000">
                                      <p:cBhvr>
                                        <p:cTn id="29" dur="200" fill="hold">
                                          <p:stCondLst>
                                            <p:cond delay="200"/>
                                          </p:stCondLst>
                                        </p:cTn>
                                        <p:tgtEl>
                                          <p:spTgt spid="12"/>
                                        </p:tgtEl>
                                        <p:attrNameLst>
                                          <p:attrName>r</p:attrName>
                                        </p:attrNameLst>
                                      </p:cBhvr>
                                    </p:animRot>
                                    <p:animRot by="240000">
                                      <p:cBhvr>
                                        <p:cTn id="30" dur="200" fill="hold">
                                          <p:stCondLst>
                                            <p:cond delay="400"/>
                                          </p:stCondLst>
                                        </p:cTn>
                                        <p:tgtEl>
                                          <p:spTgt spid="12"/>
                                        </p:tgtEl>
                                        <p:attrNameLst>
                                          <p:attrName>r</p:attrName>
                                        </p:attrNameLst>
                                      </p:cBhvr>
                                    </p:animRot>
                                    <p:animRot by="-240000">
                                      <p:cBhvr>
                                        <p:cTn id="31" dur="200" fill="hold">
                                          <p:stCondLst>
                                            <p:cond delay="600"/>
                                          </p:stCondLst>
                                        </p:cTn>
                                        <p:tgtEl>
                                          <p:spTgt spid="12"/>
                                        </p:tgtEl>
                                        <p:attrNameLst>
                                          <p:attrName>r</p:attrName>
                                        </p:attrNameLst>
                                      </p:cBhvr>
                                    </p:animRot>
                                    <p:animRot by="120000">
                                      <p:cBhvr>
                                        <p:cTn id="32" dur="200" fill="hold">
                                          <p:stCondLst>
                                            <p:cond delay="800"/>
                                          </p:stCondLst>
                                        </p:cTn>
                                        <p:tgtEl>
                                          <p:spTgt spid="12"/>
                                        </p:tgtEl>
                                        <p:attrNameLst>
                                          <p:attrName>r</p:attrName>
                                        </p:attrNameLst>
                                      </p:cBhvr>
                                    </p:animRot>
                                  </p:childTnLst>
                                </p:cTn>
                              </p:par>
                              <p:par>
                                <p:cTn id="33" presetID="32" presetClass="emph" presetSubtype="0" fill="hold" nodeType="withEffect">
                                  <p:stCondLst>
                                    <p:cond delay="0"/>
                                  </p:stCondLst>
                                  <p:childTnLst>
                                    <p:animRot by="120000">
                                      <p:cBhvr>
                                        <p:cTn id="34" dur="100" fill="hold">
                                          <p:stCondLst>
                                            <p:cond delay="0"/>
                                          </p:stCondLst>
                                        </p:cTn>
                                        <p:tgtEl>
                                          <p:spTgt spid="10"/>
                                        </p:tgtEl>
                                        <p:attrNameLst>
                                          <p:attrName>r</p:attrName>
                                        </p:attrNameLst>
                                      </p:cBhvr>
                                    </p:animRot>
                                    <p:animRot by="-240000">
                                      <p:cBhvr>
                                        <p:cTn id="35" dur="200" fill="hold">
                                          <p:stCondLst>
                                            <p:cond delay="200"/>
                                          </p:stCondLst>
                                        </p:cTn>
                                        <p:tgtEl>
                                          <p:spTgt spid="10"/>
                                        </p:tgtEl>
                                        <p:attrNameLst>
                                          <p:attrName>r</p:attrName>
                                        </p:attrNameLst>
                                      </p:cBhvr>
                                    </p:animRot>
                                    <p:animRot by="240000">
                                      <p:cBhvr>
                                        <p:cTn id="36" dur="200" fill="hold">
                                          <p:stCondLst>
                                            <p:cond delay="400"/>
                                          </p:stCondLst>
                                        </p:cTn>
                                        <p:tgtEl>
                                          <p:spTgt spid="10"/>
                                        </p:tgtEl>
                                        <p:attrNameLst>
                                          <p:attrName>r</p:attrName>
                                        </p:attrNameLst>
                                      </p:cBhvr>
                                    </p:animRot>
                                    <p:animRot by="-240000">
                                      <p:cBhvr>
                                        <p:cTn id="37" dur="200" fill="hold">
                                          <p:stCondLst>
                                            <p:cond delay="600"/>
                                          </p:stCondLst>
                                        </p:cTn>
                                        <p:tgtEl>
                                          <p:spTgt spid="10"/>
                                        </p:tgtEl>
                                        <p:attrNameLst>
                                          <p:attrName>r</p:attrName>
                                        </p:attrNameLst>
                                      </p:cBhvr>
                                    </p:animRot>
                                    <p:animRot by="120000">
                                      <p:cBhvr>
                                        <p:cTn id="38" dur="200" fill="hold">
                                          <p:stCondLst>
                                            <p:cond delay="800"/>
                                          </p:stCondLst>
                                        </p:cTn>
                                        <p:tgtEl>
                                          <p:spTgt spid="10"/>
                                        </p:tgtEl>
                                        <p:attrNameLst>
                                          <p:attrName>r</p:attrName>
                                        </p:attrNameLst>
                                      </p:cBhvr>
                                    </p:animRot>
                                  </p:childTnLst>
                                </p:cTn>
                              </p:par>
                              <p:par>
                                <p:cTn id="39" presetID="32" presetClass="emph" presetSubtype="0" fill="hold" nodeType="withEffect">
                                  <p:stCondLst>
                                    <p:cond delay="0"/>
                                  </p:stCondLst>
                                  <p:childTnLst>
                                    <p:animRot by="120000">
                                      <p:cBhvr>
                                        <p:cTn id="40" dur="100" fill="hold">
                                          <p:stCondLst>
                                            <p:cond delay="0"/>
                                          </p:stCondLst>
                                        </p:cTn>
                                        <p:tgtEl>
                                          <p:spTgt spid="8"/>
                                        </p:tgtEl>
                                        <p:attrNameLst>
                                          <p:attrName>r</p:attrName>
                                        </p:attrNameLst>
                                      </p:cBhvr>
                                    </p:animRot>
                                    <p:animRot by="-240000">
                                      <p:cBhvr>
                                        <p:cTn id="41" dur="200" fill="hold">
                                          <p:stCondLst>
                                            <p:cond delay="200"/>
                                          </p:stCondLst>
                                        </p:cTn>
                                        <p:tgtEl>
                                          <p:spTgt spid="8"/>
                                        </p:tgtEl>
                                        <p:attrNameLst>
                                          <p:attrName>r</p:attrName>
                                        </p:attrNameLst>
                                      </p:cBhvr>
                                    </p:animRot>
                                    <p:animRot by="240000">
                                      <p:cBhvr>
                                        <p:cTn id="42" dur="200" fill="hold">
                                          <p:stCondLst>
                                            <p:cond delay="400"/>
                                          </p:stCondLst>
                                        </p:cTn>
                                        <p:tgtEl>
                                          <p:spTgt spid="8"/>
                                        </p:tgtEl>
                                        <p:attrNameLst>
                                          <p:attrName>r</p:attrName>
                                        </p:attrNameLst>
                                      </p:cBhvr>
                                    </p:animRot>
                                    <p:animRot by="-240000">
                                      <p:cBhvr>
                                        <p:cTn id="43" dur="200" fill="hold">
                                          <p:stCondLst>
                                            <p:cond delay="600"/>
                                          </p:stCondLst>
                                        </p:cTn>
                                        <p:tgtEl>
                                          <p:spTgt spid="8"/>
                                        </p:tgtEl>
                                        <p:attrNameLst>
                                          <p:attrName>r</p:attrName>
                                        </p:attrNameLst>
                                      </p:cBhvr>
                                    </p:animRot>
                                    <p:animRot by="120000">
                                      <p:cBhvr>
                                        <p:cTn id="44" dur="200" fill="hold">
                                          <p:stCondLst>
                                            <p:cond delay="800"/>
                                          </p:stCondLst>
                                        </p:cTn>
                                        <p:tgtEl>
                                          <p:spTgt spid="8"/>
                                        </p:tgtEl>
                                        <p:attrNameLst>
                                          <p:attrName>r</p:attrName>
                                        </p:attrNameLst>
                                      </p:cBhvr>
                                    </p:animRot>
                                  </p:childTnLst>
                                </p:cTn>
                              </p:par>
                              <p:par>
                                <p:cTn id="45" presetID="32" presetClass="emph" presetSubtype="0" fill="hold" nodeType="withEffect">
                                  <p:stCondLst>
                                    <p:cond delay="0"/>
                                  </p:stCondLst>
                                  <p:childTnLst>
                                    <p:animRot by="120000">
                                      <p:cBhvr>
                                        <p:cTn id="46" dur="100" fill="hold">
                                          <p:stCondLst>
                                            <p:cond delay="0"/>
                                          </p:stCondLst>
                                        </p:cTn>
                                        <p:tgtEl>
                                          <p:spTgt spid="14"/>
                                        </p:tgtEl>
                                        <p:attrNameLst>
                                          <p:attrName>r</p:attrName>
                                        </p:attrNameLst>
                                      </p:cBhvr>
                                    </p:animRot>
                                    <p:animRot by="-240000">
                                      <p:cBhvr>
                                        <p:cTn id="47" dur="200" fill="hold">
                                          <p:stCondLst>
                                            <p:cond delay="200"/>
                                          </p:stCondLst>
                                        </p:cTn>
                                        <p:tgtEl>
                                          <p:spTgt spid="14"/>
                                        </p:tgtEl>
                                        <p:attrNameLst>
                                          <p:attrName>r</p:attrName>
                                        </p:attrNameLst>
                                      </p:cBhvr>
                                    </p:animRot>
                                    <p:animRot by="240000">
                                      <p:cBhvr>
                                        <p:cTn id="48" dur="200" fill="hold">
                                          <p:stCondLst>
                                            <p:cond delay="400"/>
                                          </p:stCondLst>
                                        </p:cTn>
                                        <p:tgtEl>
                                          <p:spTgt spid="14"/>
                                        </p:tgtEl>
                                        <p:attrNameLst>
                                          <p:attrName>r</p:attrName>
                                        </p:attrNameLst>
                                      </p:cBhvr>
                                    </p:animRot>
                                    <p:animRot by="-240000">
                                      <p:cBhvr>
                                        <p:cTn id="49" dur="200" fill="hold">
                                          <p:stCondLst>
                                            <p:cond delay="600"/>
                                          </p:stCondLst>
                                        </p:cTn>
                                        <p:tgtEl>
                                          <p:spTgt spid="14"/>
                                        </p:tgtEl>
                                        <p:attrNameLst>
                                          <p:attrName>r</p:attrName>
                                        </p:attrNameLst>
                                      </p:cBhvr>
                                    </p:animRot>
                                    <p:animRot by="120000">
                                      <p:cBhvr>
                                        <p:cTn id="50" dur="200" fill="hold">
                                          <p:stCondLst>
                                            <p:cond delay="800"/>
                                          </p:stCondLst>
                                        </p:cTn>
                                        <p:tgtEl>
                                          <p:spTgt spid="14"/>
                                        </p:tgtEl>
                                        <p:attrNameLst>
                                          <p:attrName>r</p:attrName>
                                        </p:attrNameLst>
                                      </p:cBhvr>
                                    </p:animRot>
                                  </p:childTnLst>
                                </p:cTn>
                              </p:par>
                            </p:childTnLst>
                          </p:cTn>
                        </p:par>
                      </p:childTnLst>
                    </p:cTn>
                  </p:par>
                  <p:par>
                    <p:cTn id="51" fill="hold">
                      <p:stCondLst>
                        <p:cond delay="indefinite"/>
                      </p:stCondLst>
                      <p:childTnLst>
                        <p:par>
                          <p:cTn id="52" fill="hold">
                            <p:stCondLst>
                              <p:cond delay="0"/>
                            </p:stCondLst>
                            <p:childTnLst>
                              <p:par>
                                <p:cTn id="53" presetID="9" presetClass="entr" presetSubtype="0" fill="hold" grpId="0" nodeType="clickEffect">
                                  <p:stCondLst>
                                    <p:cond delay="0"/>
                                  </p:stCondLst>
                                  <p:childTnLst>
                                    <p:set>
                                      <p:cBhvr>
                                        <p:cTn id="54" dur="1" fill="hold">
                                          <p:stCondLst>
                                            <p:cond delay="0"/>
                                          </p:stCondLst>
                                        </p:cTn>
                                        <p:tgtEl>
                                          <p:spTgt spid="6"/>
                                        </p:tgtEl>
                                        <p:attrNameLst>
                                          <p:attrName>style.visibility</p:attrName>
                                        </p:attrNameLst>
                                      </p:cBhvr>
                                      <p:to>
                                        <p:strVal val="visible"/>
                                      </p:to>
                                    </p:set>
                                    <p:animEffect transition="in" filter="dissolve">
                                      <p:cBhvr>
                                        <p:cTn id="5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D55F54-9558-7564-0887-0CE736BBA450}"/>
            </a:ext>
          </a:extLst>
        </p:cNvPr>
        <p:cNvGrpSpPr/>
        <p:nvPr/>
      </p:nvGrpSpPr>
      <p:grpSpPr>
        <a:xfrm>
          <a:off x="0" y="0"/>
          <a:ext cx="0" cy="0"/>
          <a:chOff x="0" y="0"/>
          <a:chExt cx="0" cy="0"/>
        </a:xfrm>
      </p:grpSpPr>
      <p:pic>
        <p:nvPicPr>
          <p:cNvPr id="4" name="Picture 3" descr="A turtle swimming in the ocean&#10;&#10;Description automatically generated">
            <a:extLst>
              <a:ext uri="{FF2B5EF4-FFF2-40B4-BE49-F238E27FC236}">
                <a16:creationId xmlns:a16="http://schemas.microsoft.com/office/drawing/2014/main" id="{CA6A324C-3305-05D3-F78F-7BA62995F7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ounded Rectangle 4">
            <a:extLst>
              <a:ext uri="{FF2B5EF4-FFF2-40B4-BE49-F238E27FC236}">
                <a16:creationId xmlns:a16="http://schemas.microsoft.com/office/drawing/2014/main" id="{09F356D1-C030-7BD8-E1CE-E9EAB26011CD}"/>
              </a:ext>
            </a:extLst>
          </p:cNvPr>
          <p:cNvSpPr/>
          <p:nvPr/>
        </p:nvSpPr>
        <p:spPr>
          <a:xfrm>
            <a:off x="527831" y="634847"/>
            <a:ext cx="5905625" cy="5588305"/>
          </a:xfrm>
          <a:prstGeom prst="roundRect">
            <a:avLst>
              <a:gd name="adj" fmla="val 9154"/>
            </a:avLst>
          </a:prstGeom>
          <a:solidFill>
            <a:schemeClr val="bg1"/>
          </a:solidFill>
          <a:ln>
            <a:noFill/>
          </a:ln>
          <a:effectLst>
            <a:outerShdw blurRad="411783" dist="50800" dir="5400000" algn="ctr" rotWithShape="0">
              <a:schemeClr val="tx1">
                <a:lumMod val="75000"/>
                <a:lumOff val="2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E6626"/>
              </a:solidFill>
            </a:endParaRPr>
          </a:p>
        </p:txBody>
      </p:sp>
      <p:sp>
        <p:nvSpPr>
          <p:cNvPr id="3" name="Content Placeholder 2">
            <a:extLst>
              <a:ext uri="{FF2B5EF4-FFF2-40B4-BE49-F238E27FC236}">
                <a16:creationId xmlns:a16="http://schemas.microsoft.com/office/drawing/2014/main" id="{3392A1D6-D0AB-54EB-D29D-72763F42E8B4}"/>
              </a:ext>
            </a:extLst>
          </p:cNvPr>
          <p:cNvSpPr>
            <a:spLocks noGrp="1"/>
          </p:cNvSpPr>
          <p:nvPr>
            <p:ph idx="1"/>
          </p:nvPr>
        </p:nvSpPr>
        <p:spPr>
          <a:xfrm>
            <a:off x="941808" y="1021482"/>
            <a:ext cx="5154192" cy="2971718"/>
          </a:xfrm>
        </p:spPr>
        <p:txBody>
          <a:bodyPr>
            <a:normAutofit fontScale="77500" lnSpcReduction="20000"/>
          </a:bodyPr>
          <a:lstStyle/>
          <a:p>
            <a:pPr marL="0" indent="0">
              <a:lnSpc>
                <a:spcPct val="120000"/>
              </a:lnSpc>
              <a:buNone/>
            </a:pPr>
            <a:r>
              <a:rPr lang="en-GB" sz="2600" b="1">
                <a:latin typeface="Arial" panose="020B0604020202020204" pitchFamily="34" charset="0"/>
                <a:cs typeface="Arial" panose="020B0604020202020204" pitchFamily="34" charset="0"/>
              </a:rPr>
              <a:t>Waste, especially plastic, that isn't recycled properly ends up in incinerators or pollutes soil and oceans.</a:t>
            </a:r>
            <a:endParaRPr lang="en-US" sz="2600" b="1">
              <a:latin typeface="Arial" panose="020B0604020202020204" pitchFamily="34" charset="0"/>
              <a:cs typeface="Arial" panose="020B0604020202020204" pitchFamily="34" charset="0"/>
            </a:endParaRPr>
          </a:p>
          <a:p>
            <a:pPr marL="0" indent="0">
              <a:lnSpc>
                <a:spcPct val="120000"/>
              </a:lnSpc>
              <a:buNone/>
            </a:pPr>
            <a:r>
              <a:rPr lang="en-US" sz="2600">
                <a:latin typeface="Arial" panose="020B0604020202020204" pitchFamily="34" charset="0"/>
                <a:cs typeface="Arial" panose="020B0604020202020204" pitchFamily="34" charset="0"/>
              </a:rPr>
              <a:t>Plastics take hundreds of years to break down, harming wildlife and the environment.</a:t>
            </a:r>
          </a:p>
          <a:p>
            <a:pPr marL="0" indent="0">
              <a:lnSpc>
                <a:spcPct val="120000"/>
              </a:lnSpc>
              <a:buNone/>
            </a:pPr>
            <a:r>
              <a:rPr lang="en-US" sz="2600">
                <a:latin typeface="Arial" panose="020B0604020202020204" pitchFamily="34" charset="0"/>
                <a:cs typeface="Arial" panose="020B0604020202020204" pitchFamily="34" charset="0"/>
              </a:rPr>
              <a:t>Recycling helps by turning used materials into new products, reducing waste, saving energy, and protecting nature. </a:t>
            </a:r>
          </a:p>
          <a:p>
            <a:pPr marL="0" indent="0">
              <a:lnSpc>
                <a:spcPct val="100000"/>
              </a:lnSpc>
              <a:buNone/>
            </a:pPr>
            <a:endParaRPr lang="en-US" sz="2400" b="1">
              <a:solidFill>
                <a:srgbClr val="7DB552"/>
              </a:solidFill>
              <a:latin typeface="Arial" panose="020B0604020202020204" pitchFamily="34" charset="0"/>
              <a:cs typeface="Arial" panose="020B0604020202020204" pitchFamily="34" charset="0"/>
            </a:endParaRPr>
          </a:p>
          <a:p>
            <a:pPr marL="457200" lvl="1" indent="0">
              <a:lnSpc>
                <a:spcPct val="100000"/>
              </a:lnSpc>
              <a:buNone/>
            </a:pPr>
            <a:endParaRPr lang="en-US" b="1">
              <a:solidFill>
                <a:srgbClr val="7DB552"/>
              </a:solidFill>
              <a:latin typeface="Arial" panose="020B0604020202020204" pitchFamily="34" charset="0"/>
              <a:cs typeface="Arial" panose="020B0604020202020204" pitchFamily="34" charset="0"/>
            </a:endParaRPr>
          </a:p>
          <a:p>
            <a:pPr marL="457200" lvl="1" indent="0">
              <a:lnSpc>
                <a:spcPct val="100000"/>
              </a:lnSpc>
              <a:buNone/>
            </a:pPr>
            <a:endParaRPr lang="en-US" b="1">
              <a:solidFill>
                <a:srgbClr val="7DB552"/>
              </a:solidFill>
              <a:latin typeface="Arial" panose="020B0604020202020204" pitchFamily="34" charset="0"/>
              <a:cs typeface="Arial" panose="020B0604020202020204" pitchFamily="34" charset="0"/>
            </a:endParaRPr>
          </a:p>
        </p:txBody>
      </p:sp>
      <p:sp>
        <p:nvSpPr>
          <p:cNvPr id="10" name="Rounded Rectangle 13">
            <a:extLst>
              <a:ext uri="{FF2B5EF4-FFF2-40B4-BE49-F238E27FC236}">
                <a16:creationId xmlns:a16="http://schemas.microsoft.com/office/drawing/2014/main" id="{D86E51A6-4B2A-A49E-60C4-50ACCF4E6836}"/>
              </a:ext>
            </a:extLst>
          </p:cNvPr>
          <p:cNvSpPr/>
          <p:nvPr/>
        </p:nvSpPr>
        <p:spPr>
          <a:xfrm>
            <a:off x="817157" y="4169045"/>
            <a:ext cx="5278843" cy="1774010"/>
          </a:xfrm>
          <a:prstGeom prst="roundRect">
            <a:avLst>
              <a:gd name="adj" fmla="val 15810"/>
            </a:avLst>
          </a:prstGeom>
          <a:solidFill>
            <a:srgbClr val="00B0F0"/>
          </a:solidFill>
          <a:ln>
            <a:noFill/>
          </a:ln>
          <a:effectLst>
            <a:outerShdw sx="1000" sy="1000" algn="ctr" rotWithShape="0">
              <a:srgbClr val="000000"/>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bg1"/>
                </a:solidFill>
                <a:latin typeface="Arial" panose="020B0604020202020204" pitchFamily="34" charset="0"/>
                <a:cs typeface="Arial" panose="020B0604020202020204" pitchFamily="34" charset="0"/>
              </a:rPr>
              <a:t>Simple actions like reusing items, avoiding single-use plastics, and </a:t>
            </a:r>
            <a:br>
              <a:rPr lang="en-US" sz="2000" b="1">
                <a:solidFill>
                  <a:schemeClr val="bg1"/>
                </a:solidFill>
                <a:latin typeface="Arial" panose="020B0604020202020204" pitchFamily="34" charset="0"/>
                <a:cs typeface="Arial" panose="020B0604020202020204" pitchFamily="34" charset="0"/>
              </a:rPr>
            </a:br>
            <a:r>
              <a:rPr lang="en-US" sz="2000" b="1">
                <a:solidFill>
                  <a:schemeClr val="bg1"/>
                </a:solidFill>
                <a:latin typeface="Arial" panose="020B0604020202020204" pitchFamily="34" charset="0"/>
                <a:cs typeface="Arial" panose="020B0604020202020204" pitchFamily="34" charset="0"/>
              </a:rPr>
              <a:t>sorting waste properly can make a </a:t>
            </a:r>
            <a:br>
              <a:rPr lang="en-US" sz="2000" b="1">
                <a:solidFill>
                  <a:schemeClr val="bg1"/>
                </a:solidFill>
                <a:latin typeface="Arial" panose="020B0604020202020204" pitchFamily="34" charset="0"/>
                <a:cs typeface="Arial" panose="020B0604020202020204" pitchFamily="34" charset="0"/>
              </a:rPr>
            </a:br>
            <a:r>
              <a:rPr lang="en-US" sz="2000" b="1">
                <a:solidFill>
                  <a:schemeClr val="bg1"/>
                </a:solidFill>
                <a:latin typeface="Arial" panose="020B0604020202020204" pitchFamily="34" charset="0"/>
                <a:cs typeface="Arial" panose="020B0604020202020204" pitchFamily="34" charset="0"/>
              </a:rPr>
              <a:t>big difference. </a:t>
            </a:r>
            <a:endParaRPr lang="en-GB" sz="2000" b="1">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92515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dissolv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26C5BE1-100F-615B-38BA-5CE669AAE13A}"/>
              </a:ext>
            </a:extLst>
          </p:cNvPr>
          <p:cNvPicPr>
            <a:picLocks noChangeAspect="1"/>
          </p:cNvPicPr>
          <p:nvPr/>
        </p:nvPicPr>
        <p:blipFill>
          <a:blip r:embed="rId2">
            <a:alphaModFix/>
            <a:extLst>
              <a:ext uri="{28A0092B-C50C-407E-A947-70E740481C1C}">
                <a14:useLocalDpi xmlns:a14="http://schemas.microsoft.com/office/drawing/2010/main" val="0"/>
              </a:ext>
            </a:extLst>
          </a:blip>
          <a:srcRect l="5818" r="8922" b="14740"/>
          <a:stretch/>
        </p:blipFill>
        <p:spPr>
          <a:xfrm>
            <a:off x="0" y="0"/>
            <a:ext cx="12192001" cy="6872514"/>
          </a:xfrm>
          <a:prstGeom prst="rect">
            <a:avLst/>
          </a:prstGeom>
        </p:spPr>
      </p:pic>
      <p:sp>
        <p:nvSpPr>
          <p:cNvPr id="7" name="Rounded Rectangle 6">
            <a:extLst>
              <a:ext uri="{FF2B5EF4-FFF2-40B4-BE49-F238E27FC236}">
                <a16:creationId xmlns:a16="http://schemas.microsoft.com/office/drawing/2014/main" id="{EAA0E3DD-0937-EE5B-416D-29D51183B2EB}"/>
              </a:ext>
            </a:extLst>
          </p:cNvPr>
          <p:cNvSpPr/>
          <p:nvPr/>
        </p:nvSpPr>
        <p:spPr>
          <a:xfrm>
            <a:off x="5601299" y="531328"/>
            <a:ext cx="6089729" cy="5795343"/>
          </a:xfrm>
          <a:prstGeom prst="roundRect">
            <a:avLst>
              <a:gd name="adj" fmla="val 9154"/>
            </a:avLst>
          </a:prstGeom>
          <a:solidFill>
            <a:schemeClr val="bg1"/>
          </a:solidFill>
          <a:ln>
            <a:noFill/>
          </a:ln>
          <a:effectLst>
            <a:outerShdw blurRad="411783" dist="50800" dir="5400000" algn="ctr" rotWithShape="0">
              <a:schemeClr val="tx1">
                <a:lumMod val="75000"/>
                <a:lumOff val="2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E6626"/>
              </a:solidFill>
            </a:endParaRPr>
          </a:p>
        </p:txBody>
      </p:sp>
      <p:sp>
        <p:nvSpPr>
          <p:cNvPr id="2" name="Title 1">
            <a:extLst>
              <a:ext uri="{FF2B5EF4-FFF2-40B4-BE49-F238E27FC236}">
                <a16:creationId xmlns:a16="http://schemas.microsoft.com/office/drawing/2014/main" id="{4A0918A9-7AAB-820E-3BD4-E3B0F432C013}"/>
              </a:ext>
            </a:extLst>
          </p:cNvPr>
          <p:cNvSpPr>
            <a:spLocks noGrp="1"/>
          </p:cNvSpPr>
          <p:nvPr>
            <p:ph type="title"/>
          </p:nvPr>
        </p:nvSpPr>
        <p:spPr>
          <a:xfrm>
            <a:off x="6019800" y="883948"/>
            <a:ext cx="5365536" cy="1053680"/>
          </a:xfrm>
        </p:spPr>
        <p:txBody>
          <a:bodyPr>
            <a:noAutofit/>
          </a:bodyPr>
          <a:lstStyle/>
          <a:p>
            <a:r>
              <a:rPr lang="en-GB" sz="2800" b="1">
                <a:solidFill>
                  <a:srgbClr val="40B8FE"/>
                </a:solidFill>
                <a:latin typeface="Arial Rounded MT Bold" panose="020F0704030504030204" pitchFamily="34" charset="0"/>
              </a:rPr>
              <a:t>Watch the video on the next slide and take note of…</a:t>
            </a:r>
          </a:p>
        </p:txBody>
      </p:sp>
      <p:sp>
        <p:nvSpPr>
          <p:cNvPr id="3" name="Content Placeholder 2">
            <a:extLst>
              <a:ext uri="{FF2B5EF4-FFF2-40B4-BE49-F238E27FC236}">
                <a16:creationId xmlns:a16="http://schemas.microsoft.com/office/drawing/2014/main" id="{F74DE09D-52D5-7837-5EA0-B467768B9263}"/>
              </a:ext>
            </a:extLst>
          </p:cNvPr>
          <p:cNvSpPr>
            <a:spLocks noGrp="1"/>
          </p:cNvSpPr>
          <p:nvPr>
            <p:ph idx="1"/>
          </p:nvPr>
        </p:nvSpPr>
        <p:spPr>
          <a:xfrm>
            <a:off x="6019800" y="2095855"/>
            <a:ext cx="5467350" cy="4351338"/>
          </a:xfrm>
        </p:spPr>
        <p:txBody>
          <a:bodyPr>
            <a:normAutofit/>
          </a:bodyPr>
          <a:lstStyle/>
          <a:p>
            <a:pPr marL="0" indent="0">
              <a:lnSpc>
                <a:spcPct val="150000"/>
              </a:lnSpc>
              <a:buNone/>
            </a:pPr>
            <a:r>
              <a:rPr lang="en-GB" sz="2200">
                <a:latin typeface="Arial" panose="020B0604020202020204" pitchFamily="34" charset="0"/>
                <a:cs typeface="Arial" panose="020B0604020202020204" pitchFamily="34" charset="0"/>
              </a:rPr>
              <a:t>What items can be recycled?</a:t>
            </a:r>
          </a:p>
          <a:p>
            <a:pPr marL="0" indent="0">
              <a:lnSpc>
                <a:spcPct val="150000"/>
              </a:lnSpc>
              <a:buNone/>
            </a:pPr>
            <a:r>
              <a:rPr lang="en-GB" sz="2200">
                <a:latin typeface="Arial" panose="020B0604020202020204" pitchFamily="34" charset="0"/>
                <a:cs typeface="Arial" panose="020B0604020202020204" pitchFamily="34" charset="0"/>
              </a:rPr>
              <a:t>Why should we recycle these items?</a:t>
            </a:r>
          </a:p>
          <a:p>
            <a:pPr marL="0" indent="0">
              <a:lnSpc>
                <a:spcPct val="150000"/>
              </a:lnSpc>
              <a:buNone/>
            </a:pPr>
            <a:r>
              <a:rPr lang="en-US" sz="2200">
                <a:latin typeface="Arial" panose="020B0604020202020204" pitchFamily="34" charset="0"/>
                <a:cs typeface="Arial" panose="020B0604020202020204" pitchFamily="34" charset="0"/>
              </a:rPr>
              <a:t>What should we check for when recycling items?</a:t>
            </a:r>
          </a:p>
          <a:p>
            <a:pPr marL="0" indent="0">
              <a:lnSpc>
                <a:spcPct val="150000"/>
              </a:lnSpc>
              <a:buNone/>
            </a:pPr>
            <a:r>
              <a:rPr lang="en-US" sz="2200">
                <a:latin typeface="Arial" panose="020B0604020202020204" pitchFamily="34" charset="0"/>
                <a:cs typeface="Arial" panose="020B0604020202020204" pitchFamily="34" charset="0"/>
              </a:rPr>
              <a:t>Where does food waste go?</a:t>
            </a:r>
            <a:endParaRPr lang="en-GB" sz="2200">
              <a:latin typeface="Arial" panose="020B0604020202020204" pitchFamily="34" charset="0"/>
              <a:cs typeface="Arial" panose="020B0604020202020204" pitchFamily="34" charset="0"/>
            </a:endParaRPr>
          </a:p>
        </p:txBody>
      </p:sp>
      <p:pic>
        <p:nvPicPr>
          <p:cNvPr id="5" name="Picture 4" descr="A cartoon of a blue trash can&#10;&#10;Description automatically generated">
            <a:extLst>
              <a:ext uri="{FF2B5EF4-FFF2-40B4-BE49-F238E27FC236}">
                <a16:creationId xmlns:a16="http://schemas.microsoft.com/office/drawing/2014/main" id="{013B611E-CF46-3299-59D9-5D886B9891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5544" y="1056044"/>
            <a:ext cx="3768310" cy="5289677"/>
          </a:xfrm>
          <a:prstGeom prst="rect">
            <a:avLst/>
          </a:prstGeom>
        </p:spPr>
      </p:pic>
      <p:sp>
        <p:nvSpPr>
          <p:cNvPr id="10" name="Rounded Rectangle 9">
            <a:extLst>
              <a:ext uri="{FF2B5EF4-FFF2-40B4-BE49-F238E27FC236}">
                <a16:creationId xmlns:a16="http://schemas.microsoft.com/office/drawing/2014/main" id="{EE4D6773-D77A-055F-9BDE-231F43E15D1D}"/>
              </a:ext>
            </a:extLst>
          </p:cNvPr>
          <p:cNvSpPr/>
          <p:nvPr/>
        </p:nvSpPr>
        <p:spPr>
          <a:xfrm>
            <a:off x="5940204" y="5365704"/>
            <a:ext cx="5365536" cy="646995"/>
          </a:xfrm>
          <a:prstGeom prst="roundRect">
            <a:avLst>
              <a:gd name="adj" fmla="val 37519"/>
            </a:avLst>
          </a:prstGeom>
          <a:solidFill>
            <a:srgbClr val="40B8F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93506CB6-6B8C-7D2F-8EAB-FEE2D3F183FE}"/>
              </a:ext>
            </a:extLst>
          </p:cNvPr>
          <p:cNvSpPr txBox="1"/>
          <p:nvPr/>
        </p:nvSpPr>
        <p:spPr>
          <a:xfrm>
            <a:off x="6305550" y="5473102"/>
            <a:ext cx="4875365" cy="430887"/>
          </a:xfrm>
          <a:prstGeom prst="rect">
            <a:avLst/>
          </a:prstGeom>
          <a:noFill/>
        </p:spPr>
        <p:txBody>
          <a:bodyPr wrap="square" rtlCol="0">
            <a:spAutoFit/>
          </a:bodyPr>
          <a:lstStyle/>
          <a:p>
            <a:r>
              <a:rPr lang="en-GB" sz="2200">
                <a:solidFill>
                  <a:schemeClr val="bg1"/>
                </a:solidFill>
                <a:latin typeface="Arial Rounded MT Bold" panose="020F0704030504030204" pitchFamily="34" charset="77"/>
              </a:rPr>
              <a:t>Once finished, discuss as a class</a:t>
            </a:r>
          </a:p>
        </p:txBody>
      </p:sp>
    </p:spTree>
    <p:extLst>
      <p:ext uri="{BB962C8B-B14F-4D97-AF65-F5344CB8AC3E}">
        <p14:creationId xmlns:p14="http://schemas.microsoft.com/office/powerpoint/2010/main" val="2355200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2" presetClass="emph" presetSubtype="0" fill="hold" nodeType="clickEffect">
                                  <p:stCondLst>
                                    <p:cond delay="0"/>
                                  </p:stCondLst>
                                  <p:childTnLst>
                                    <p:animRot by="120000">
                                      <p:cBhvr>
                                        <p:cTn id="11" dur="100" fill="hold">
                                          <p:stCondLst>
                                            <p:cond delay="0"/>
                                          </p:stCondLst>
                                        </p:cTn>
                                        <p:tgtEl>
                                          <p:spTgt spid="5"/>
                                        </p:tgtEl>
                                        <p:attrNameLst>
                                          <p:attrName>r</p:attrName>
                                        </p:attrNameLst>
                                      </p:cBhvr>
                                    </p:animRot>
                                    <p:animRot by="-240000">
                                      <p:cBhvr>
                                        <p:cTn id="12" dur="200" fill="hold">
                                          <p:stCondLst>
                                            <p:cond delay="200"/>
                                          </p:stCondLst>
                                        </p:cTn>
                                        <p:tgtEl>
                                          <p:spTgt spid="5"/>
                                        </p:tgtEl>
                                        <p:attrNameLst>
                                          <p:attrName>r</p:attrName>
                                        </p:attrNameLst>
                                      </p:cBhvr>
                                    </p:animRot>
                                    <p:animRot by="240000">
                                      <p:cBhvr>
                                        <p:cTn id="13" dur="200" fill="hold">
                                          <p:stCondLst>
                                            <p:cond delay="400"/>
                                          </p:stCondLst>
                                        </p:cTn>
                                        <p:tgtEl>
                                          <p:spTgt spid="5"/>
                                        </p:tgtEl>
                                        <p:attrNameLst>
                                          <p:attrName>r</p:attrName>
                                        </p:attrNameLst>
                                      </p:cBhvr>
                                    </p:animRot>
                                    <p:animRot by="-240000">
                                      <p:cBhvr>
                                        <p:cTn id="14" dur="200" fill="hold">
                                          <p:stCondLst>
                                            <p:cond delay="600"/>
                                          </p:stCondLst>
                                        </p:cTn>
                                        <p:tgtEl>
                                          <p:spTgt spid="5"/>
                                        </p:tgtEl>
                                        <p:attrNameLst>
                                          <p:attrName>r</p:attrName>
                                        </p:attrNameLst>
                                      </p:cBhvr>
                                    </p:animRot>
                                    <p:animRot by="120000">
                                      <p:cBhvr>
                                        <p:cTn id="15" dur="200" fill="hold">
                                          <p:stCondLst>
                                            <p:cond delay="800"/>
                                          </p:stCondLst>
                                        </p:cTn>
                                        <p:tgtEl>
                                          <p:spTgt spid="5"/>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dissolve">
                                      <p:cBhvr>
                                        <p:cTn id="20" dur="500"/>
                                        <p:tgtEl>
                                          <p:spTgt spid="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dissolve">
                                      <p:cBhvr>
                                        <p:cTn id="25" dur="500"/>
                                        <p:tgtEl>
                                          <p:spTgt spid="3">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dissolve">
                                      <p:cBhvr>
                                        <p:cTn id="30" dur="5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dissolve">
                                      <p:cBhvr>
                                        <p:cTn id="35" dur="500"/>
                                        <p:tgtEl>
                                          <p:spTgt spid="3">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dissolve">
                                      <p:cBhvr>
                                        <p:cTn id="4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nline Media 2" title="Part 2: Recycling &amp; Contaminated Waste (KS3 &amp; 4)">
            <a:hlinkClick r:id="" action="ppaction://media"/>
            <a:extLst>
              <a:ext uri="{FF2B5EF4-FFF2-40B4-BE49-F238E27FC236}">
                <a16:creationId xmlns:a16="http://schemas.microsoft.com/office/drawing/2014/main" id="{1E30B021-77F5-1330-63B9-95360C08BCB4}"/>
              </a:ext>
            </a:extLst>
          </p:cNvPr>
          <p:cNvPicPr>
            <a:picLocks noRot="1" noChangeAspect="1"/>
          </p:cNvPicPr>
          <p:nvPr>
            <a:videoFile r:link="rId1"/>
          </p:nvPr>
        </p:nvPicPr>
        <p:blipFill>
          <a:blip r:embed="rId3"/>
          <a:stretch>
            <a:fillRect/>
          </a:stretch>
        </p:blipFill>
        <p:spPr>
          <a:xfrm>
            <a:off x="26988" y="0"/>
            <a:ext cx="12138025" cy="6858000"/>
          </a:xfrm>
          <a:prstGeom prst="rect">
            <a:avLst/>
          </a:prstGeom>
        </p:spPr>
      </p:pic>
    </p:spTree>
    <p:extLst>
      <p:ext uri="{BB962C8B-B14F-4D97-AF65-F5344CB8AC3E}">
        <p14:creationId xmlns:p14="http://schemas.microsoft.com/office/powerpoint/2010/main" val="799214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C4FAC5AF-1CF9-B394-A5C3-C5AC0162BB9A}"/>
              </a:ext>
            </a:extLst>
          </p:cNvPr>
          <p:cNvPicPr>
            <a:picLocks noChangeAspect="1"/>
          </p:cNvPicPr>
          <p:nvPr/>
        </p:nvPicPr>
        <p:blipFill>
          <a:blip r:embed="rId2">
            <a:extLst>
              <a:ext uri="{28A0092B-C50C-407E-A947-70E740481C1C}">
                <a14:useLocalDpi xmlns:a14="http://schemas.microsoft.com/office/drawing/2010/main" val="0"/>
              </a:ext>
            </a:extLst>
          </a:blip>
          <a:srcRect l="27705" t="1" r="4320" b="32024"/>
          <a:stretch/>
        </p:blipFill>
        <p:spPr>
          <a:xfrm>
            <a:off x="1" y="0"/>
            <a:ext cx="12192000" cy="6858000"/>
          </a:xfrm>
          <a:prstGeom prst="rect">
            <a:avLst/>
          </a:prstGeom>
        </p:spPr>
      </p:pic>
      <p:sp>
        <p:nvSpPr>
          <p:cNvPr id="15" name="Rounded Rectangle 14">
            <a:extLst>
              <a:ext uri="{FF2B5EF4-FFF2-40B4-BE49-F238E27FC236}">
                <a16:creationId xmlns:a16="http://schemas.microsoft.com/office/drawing/2014/main" id="{979C0F6D-04D7-7C4F-730A-31434CCDB613}"/>
              </a:ext>
            </a:extLst>
          </p:cNvPr>
          <p:cNvSpPr/>
          <p:nvPr/>
        </p:nvSpPr>
        <p:spPr>
          <a:xfrm>
            <a:off x="639389" y="605960"/>
            <a:ext cx="5483269" cy="5639785"/>
          </a:xfrm>
          <a:prstGeom prst="roundRect">
            <a:avLst>
              <a:gd name="adj" fmla="val 9154"/>
            </a:avLst>
          </a:prstGeom>
          <a:solidFill>
            <a:schemeClr val="bg1"/>
          </a:solidFill>
          <a:ln>
            <a:noFill/>
          </a:ln>
          <a:effectLst>
            <a:outerShdw blurRad="411783" dist="50800" dir="5400000" algn="ctr" rotWithShape="0">
              <a:schemeClr val="tx1">
                <a:lumMod val="75000"/>
                <a:lumOff val="2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E6626"/>
              </a:solidFill>
            </a:endParaRPr>
          </a:p>
        </p:txBody>
      </p:sp>
      <p:sp>
        <p:nvSpPr>
          <p:cNvPr id="3" name="Content Placeholder 2">
            <a:extLst>
              <a:ext uri="{FF2B5EF4-FFF2-40B4-BE49-F238E27FC236}">
                <a16:creationId xmlns:a16="http://schemas.microsoft.com/office/drawing/2014/main" id="{DBE11CE2-7F36-0076-2D2E-B0F60E19C7F5}"/>
              </a:ext>
            </a:extLst>
          </p:cNvPr>
          <p:cNvSpPr>
            <a:spLocks noGrp="1"/>
          </p:cNvSpPr>
          <p:nvPr>
            <p:ph idx="1"/>
          </p:nvPr>
        </p:nvSpPr>
        <p:spPr>
          <a:xfrm>
            <a:off x="1049548" y="994567"/>
            <a:ext cx="4680492" cy="1925651"/>
          </a:xfrm>
        </p:spPr>
        <p:txBody>
          <a:bodyPr>
            <a:normAutofit fontScale="62500" lnSpcReduction="20000"/>
          </a:bodyPr>
          <a:lstStyle/>
          <a:p>
            <a:pPr marL="0" indent="0">
              <a:lnSpc>
                <a:spcPct val="120000"/>
              </a:lnSpc>
              <a:buNone/>
            </a:pPr>
            <a:r>
              <a:rPr lang="en-US" sz="3400" b="1">
                <a:solidFill>
                  <a:srgbClr val="7DB552"/>
                </a:solidFill>
                <a:latin typeface="Arial" panose="020B0604020202020204" pitchFamily="34" charset="0"/>
                <a:cs typeface="Arial" panose="020B0604020202020204" pitchFamily="34" charset="0"/>
              </a:rPr>
              <a:t>Recycling</a:t>
            </a:r>
            <a:r>
              <a:rPr lang="en-US" sz="3400" b="1">
                <a:latin typeface="Arial" panose="020B0604020202020204" pitchFamily="34" charset="0"/>
                <a:cs typeface="Arial" panose="020B0604020202020204" pitchFamily="34" charset="0"/>
              </a:rPr>
              <a:t> involves processing used materials to make new products, reducing the need for raw materials, saving energy, and lessening pollution.</a:t>
            </a:r>
          </a:p>
          <a:p>
            <a:pPr marL="0" indent="0">
              <a:buNone/>
            </a:pPr>
            <a:endParaRPr lang="en-GB" sz="3200" b="1">
              <a:latin typeface="Arial" panose="020B0604020202020204" pitchFamily="34" charset="0"/>
              <a:cs typeface="Arial" panose="020B0604020202020204" pitchFamily="34" charset="0"/>
            </a:endParaRPr>
          </a:p>
          <a:p>
            <a:pPr marL="0" indent="0">
              <a:buNone/>
            </a:pPr>
            <a:endParaRPr lang="en-GB" sz="3200"/>
          </a:p>
        </p:txBody>
      </p:sp>
      <p:pic>
        <p:nvPicPr>
          <p:cNvPr id="5" name="Picture 4">
            <a:extLst>
              <a:ext uri="{FF2B5EF4-FFF2-40B4-BE49-F238E27FC236}">
                <a16:creationId xmlns:a16="http://schemas.microsoft.com/office/drawing/2014/main" id="{5F227B34-4333-0521-3CE2-E67B894F1C0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755224" y="1070767"/>
            <a:ext cx="4637018" cy="4637018"/>
          </a:xfrm>
          <a:prstGeom prst="rect">
            <a:avLst/>
          </a:prstGeom>
          <a:effectLst>
            <a:outerShdw blurRad="548734" dist="50800" dir="5400000" algn="ctr" rotWithShape="0">
              <a:srgbClr val="000000">
                <a:alpha val="32446"/>
              </a:srgbClr>
            </a:outerShdw>
          </a:effectLst>
        </p:spPr>
      </p:pic>
      <p:sp>
        <p:nvSpPr>
          <p:cNvPr id="11" name="TextBox 10">
            <a:extLst>
              <a:ext uri="{FF2B5EF4-FFF2-40B4-BE49-F238E27FC236}">
                <a16:creationId xmlns:a16="http://schemas.microsoft.com/office/drawing/2014/main" id="{C8DFAC2A-901C-C465-D1B9-1D30CFF439C5}"/>
              </a:ext>
            </a:extLst>
          </p:cNvPr>
          <p:cNvSpPr txBox="1"/>
          <p:nvPr/>
        </p:nvSpPr>
        <p:spPr>
          <a:xfrm>
            <a:off x="1049548" y="2840256"/>
            <a:ext cx="4680492" cy="3087255"/>
          </a:xfrm>
          <a:prstGeom prst="rect">
            <a:avLst/>
          </a:prstGeom>
          <a:noFill/>
        </p:spPr>
        <p:txBody>
          <a:bodyPr wrap="square">
            <a:spAutoFit/>
          </a:bodyPr>
          <a:lstStyle/>
          <a:p>
            <a:r>
              <a:rPr lang="en-GB" sz="2000" b="1">
                <a:solidFill>
                  <a:srgbClr val="7CB451"/>
                </a:solidFill>
                <a:latin typeface="Arial" panose="020B0604020202020204" pitchFamily="34" charset="0"/>
                <a:cs typeface="Arial" panose="020B0604020202020204" pitchFamily="34" charset="0"/>
              </a:rPr>
              <a:t>There are many benefits of recycling our waste. For instance:</a:t>
            </a:r>
            <a:endParaRPr lang="en-US" sz="2000" b="1">
              <a:solidFill>
                <a:srgbClr val="7CB451"/>
              </a:solidFill>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Char char="•"/>
            </a:pPr>
            <a:r>
              <a:rPr lang="en-US">
                <a:latin typeface="Arial" panose="020B0604020202020204" pitchFamily="34" charset="0"/>
                <a:cs typeface="Arial" panose="020B0604020202020204" pitchFamily="34" charset="0"/>
              </a:rPr>
              <a:t>Conservation of natural resources.</a:t>
            </a:r>
          </a:p>
          <a:p>
            <a:pPr marL="342900" indent="-342900">
              <a:lnSpc>
                <a:spcPct val="150000"/>
              </a:lnSpc>
              <a:buFont typeface="Arial" panose="020B0604020202020204" pitchFamily="34" charset="0"/>
              <a:buChar char="•"/>
            </a:pPr>
            <a:r>
              <a:rPr lang="en-US">
                <a:latin typeface="Arial" panose="020B0604020202020204" pitchFamily="34" charset="0"/>
                <a:cs typeface="Arial" panose="020B0604020202020204" pitchFamily="34" charset="0"/>
              </a:rPr>
              <a:t>Reduction in greenhouse gas emissions.</a:t>
            </a:r>
          </a:p>
          <a:p>
            <a:pPr marL="342900" indent="-342900">
              <a:lnSpc>
                <a:spcPct val="150000"/>
              </a:lnSpc>
              <a:buFont typeface="Arial" panose="020B0604020202020204" pitchFamily="34" charset="0"/>
              <a:buChar char="•"/>
            </a:pPr>
            <a:r>
              <a:rPr lang="en-US">
                <a:latin typeface="Arial" panose="020B0604020202020204" pitchFamily="34" charset="0"/>
                <a:cs typeface="Arial" panose="020B0604020202020204" pitchFamily="34" charset="0"/>
              </a:rPr>
              <a:t>Decrease in landfill use.</a:t>
            </a:r>
          </a:p>
          <a:p>
            <a:pPr marL="342900" indent="-342900">
              <a:lnSpc>
                <a:spcPct val="150000"/>
              </a:lnSpc>
              <a:buFont typeface="Arial" panose="020B0604020202020204" pitchFamily="34" charset="0"/>
              <a:buChar char="•"/>
            </a:pPr>
            <a:r>
              <a:rPr lang="en-US">
                <a:latin typeface="Arial" panose="020B0604020202020204" pitchFamily="34" charset="0"/>
                <a:cs typeface="Arial" panose="020B0604020202020204" pitchFamily="34" charset="0"/>
              </a:rPr>
              <a:t>Creation of new products and job opportunities.</a:t>
            </a:r>
          </a:p>
          <a:p>
            <a:pPr marL="0" indent="0">
              <a:lnSpc>
                <a:spcPct val="120000"/>
              </a:lnSpc>
              <a:buNone/>
            </a:pPr>
            <a:endParaRPr lang="en-US" sz="1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84452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mph" presetSubtype="0" fill="hold" nodeType="clickEffect">
                                  <p:stCondLst>
                                    <p:cond delay="0"/>
                                  </p:stCondLst>
                                  <p:childTnLst>
                                    <p:animRot by="21600000">
                                      <p:cBhvr>
                                        <p:cTn id="11" dur="2000" fill="hold"/>
                                        <p:tgtEl>
                                          <p:spTgt spid="5"/>
                                        </p:tgtEl>
                                        <p:attrNameLst>
                                          <p:attrName>r</p:attrName>
                                        </p:attrNameLst>
                                      </p:cBhvr>
                                    </p:animRo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dissolve">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002FEFD-7B21-F7B2-25E1-14FFC9060E83}"/>
              </a:ext>
            </a:extLst>
          </p:cNvPr>
          <p:cNvPicPr>
            <a:picLocks noChangeAspect="1"/>
          </p:cNvPicPr>
          <p:nvPr/>
        </p:nvPicPr>
        <p:blipFill>
          <a:blip r:embed="rId2">
            <a:extLst>
              <a:ext uri="{28A0092B-C50C-407E-A947-70E740481C1C}">
                <a14:useLocalDpi xmlns:a14="http://schemas.microsoft.com/office/drawing/2010/main" val="0"/>
              </a:ext>
            </a:extLst>
          </a:blip>
          <a:srcRect l="1138" t="8949" r="7805" b="-6"/>
          <a:stretch/>
        </p:blipFill>
        <p:spPr>
          <a:xfrm>
            <a:off x="0" y="0"/>
            <a:ext cx="12192000" cy="6858000"/>
          </a:xfrm>
          <a:prstGeom prst="rect">
            <a:avLst/>
          </a:prstGeom>
        </p:spPr>
      </p:pic>
      <p:sp>
        <p:nvSpPr>
          <p:cNvPr id="8" name="Rounded Rectangle 14">
            <a:extLst>
              <a:ext uri="{FF2B5EF4-FFF2-40B4-BE49-F238E27FC236}">
                <a16:creationId xmlns:a16="http://schemas.microsoft.com/office/drawing/2014/main" id="{7A18EBBC-5E3F-B2B4-CB5B-D9236A0A4B41}"/>
              </a:ext>
            </a:extLst>
          </p:cNvPr>
          <p:cNvSpPr/>
          <p:nvPr/>
        </p:nvSpPr>
        <p:spPr>
          <a:xfrm>
            <a:off x="564943" y="3153596"/>
            <a:ext cx="3395420" cy="3195950"/>
          </a:xfrm>
          <a:prstGeom prst="roundRect">
            <a:avLst>
              <a:gd name="adj" fmla="val 9154"/>
            </a:avLst>
          </a:prstGeom>
          <a:solidFill>
            <a:schemeClr val="bg1"/>
          </a:solidFill>
          <a:ln>
            <a:noFill/>
          </a:ln>
          <a:effectLst>
            <a:outerShdw blurRad="411783" dist="50800" dir="5400000" algn="ctr" rotWithShape="0">
              <a:schemeClr val="tx1">
                <a:lumMod val="75000"/>
                <a:lumOff val="2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E6626"/>
              </a:solidFill>
            </a:endParaRPr>
          </a:p>
        </p:txBody>
      </p:sp>
      <p:sp>
        <p:nvSpPr>
          <p:cNvPr id="13" name="Rounded Rectangle 13">
            <a:extLst>
              <a:ext uri="{FF2B5EF4-FFF2-40B4-BE49-F238E27FC236}">
                <a16:creationId xmlns:a16="http://schemas.microsoft.com/office/drawing/2014/main" id="{7BD1C559-AACA-4016-053A-C0E7D7AC3AD3}"/>
              </a:ext>
            </a:extLst>
          </p:cNvPr>
          <p:cNvSpPr/>
          <p:nvPr/>
        </p:nvSpPr>
        <p:spPr>
          <a:xfrm>
            <a:off x="808731" y="3518866"/>
            <a:ext cx="2900262" cy="2588547"/>
          </a:xfrm>
          <a:prstGeom prst="roundRect">
            <a:avLst>
              <a:gd name="adj" fmla="val 7079"/>
            </a:avLst>
          </a:prstGeom>
          <a:solidFill>
            <a:srgbClr val="7DB552"/>
          </a:solidFill>
          <a:ln>
            <a:noFill/>
          </a:ln>
          <a:effectLst>
            <a:outerShdw sx="1000" sy="1000" algn="ctr" rotWithShape="0">
              <a:srgbClr val="000000"/>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F24C4B5-28FD-E631-E7F6-66671F083D5C}"/>
              </a:ext>
            </a:extLst>
          </p:cNvPr>
          <p:cNvSpPr txBox="1"/>
          <p:nvPr/>
        </p:nvSpPr>
        <p:spPr>
          <a:xfrm>
            <a:off x="947459" y="3731200"/>
            <a:ext cx="2697809" cy="2246769"/>
          </a:xfrm>
          <a:prstGeom prst="rect">
            <a:avLst/>
          </a:prstGeom>
          <a:noFill/>
        </p:spPr>
        <p:txBody>
          <a:bodyPr wrap="square" lIns="91440" tIns="45720" rIns="91440" bIns="45720" anchor="t">
            <a:spAutoFit/>
          </a:bodyPr>
          <a:lstStyle/>
          <a:p>
            <a:pPr marL="0" indent="0">
              <a:buNone/>
            </a:pPr>
            <a:r>
              <a:rPr lang="en-GB" sz="2000">
                <a:solidFill>
                  <a:schemeClr val="bg1"/>
                </a:solidFill>
                <a:latin typeface="Arial Rounded MT Bold"/>
              </a:rPr>
              <a:t>Each of the bins we have at home has its own job to do to make recycling easier, it’s up to us to remember each of their purposes. </a:t>
            </a:r>
          </a:p>
        </p:txBody>
      </p:sp>
      <p:pic>
        <p:nvPicPr>
          <p:cNvPr id="9" name="Picture 8" descr="A cartoon of a trash can&#10;&#10;Description automatically generated">
            <a:extLst>
              <a:ext uri="{FF2B5EF4-FFF2-40B4-BE49-F238E27FC236}">
                <a16:creationId xmlns:a16="http://schemas.microsoft.com/office/drawing/2014/main" id="{C7B791F2-75E5-7D9B-17EC-A24893CB13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72755" y="2063754"/>
            <a:ext cx="2529748" cy="3386091"/>
          </a:xfrm>
          <a:prstGeom prst="rect">
            <a:avLst/>
          </a:prstGeom>
        </p:spPr>
      </p:pic>
      <p:sp>
        <p:nvSpPr>
          <p:cNvPr id="3" name="Cloud 2">
            <a:extLst>
              <a:ext uri="{FF2B5EF4-FFF2-40B4-BE49-F238E27FC236}">
                <a16:creationId xmlns:a16="http://schemas.microsoft.com/office/drawing/2014/main" id="{9FC04AB2-49BA-CE30-E597-06563087203B}"/>
              </a:ext>
            </a:extLst>
          </p:cNvPr>
          <p:cNvSpPr/>
          <p:nvPr/>
        </p:nvSpPr>
        <p:spPr>
          <a:xfrm rot="207162">
            <a:off x="392934" y="616828"/>
            <a:ext cx="3190040" cy="2295803"/>
          </a:xfrm>
          <a:prstGeom prst="cloud">
            <a:avLst/>
          </a:prstGeom>
          <a:solidFill>
            <a:schemeClr val="bg1">
              <a:alpha val="842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loud 3">
            <a:extLst>
              <a:ext uri="{FF2B5EF4-FFF2-40B4-BE49-F238E27FC236}">
                <a16:creationId xmlns:a16="http://schemas.microsoft.com/office/drawing/2014/main" id="{6EC626D0-7A1B-D99E-8C71-400ED6CAE749}"/>
              </a:ext>
            </a:extLst>
          </p:cNvPr>
          <p:cNvSpPr/>
          <p:nvPr/>
        </p:nvSpPr>
        <p:spPr>
          <a:xfrm rot="499568">
            <a:off x="1347392" y="785131"/>
            <a:ext cx="2877992" cy="2171531"/>
          </a:xfrm>
          <a:prstGeom prst="cloud">
            <a:avLst/>
          </a:prstGeom>
          <a:solidFill>
            <a:schemeClr val="bg1">
              <a:alpha val="842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5686237-305E-186D-BEAF-B71FD38DF55C}"/>
              </a:ext>
            </a:extLst>
          </p:cNvPr>
          <p:cNvSpPr>
            <a:spLocks noGrp="1"/>
          </p:cNvSpPr>
          <p:nvPr>
            <p:ph type="ctrTitle"/>
          </p:nvPr>
        </p:nvSpPr>
        <p:spPr>
          <a:xfrm>
            <a:off x="-2124032" y="1100456"/>
            <a:ext cx="8877772" cy="1242158"/>
          </a:xfrm>
        </p:spPr>
        <p:txBody>
          <a:bodyPr>
            <a:normAutofit fontScale="90000"/>
          </a:bodyPr>
          <a:lstStyle/>
          <a:p>
            <a:br>
              <a:rPr lang="en-GB" b="1">
                <a:latin typeface="Arial Rounded MT Bold" panose="020F0704030504030204" pitchFamily="34" charset="77"/>
                <a:cs typeface="ADLaM Display" panose="020F0502020204030204" pitchFamily="34" charset="0"/>
              </a:rPr>
            </a:br>
            <a:r>
              <a:rPr lang="en-GB" sz="4800" b="1">
                <a:solidFill>
                  <a:srgbClr val="00B0F0"/>
                </a:solidFill>
                <a:latin typeface="Arial Rounded MT Bold"/>
                <a:cs typeface="ADLaM Display"/>
              </a:rPr>
              <a:t>Waste</a:t>
            </a:r>
            <a:br>
              <a:rPr lang="en-GB" sz="4800" b="1">
                <a:latin typeface="Arial Rounded MT Bold" panose="020F0704030504030204" pitchFamily="34" charset="77"/>
                <a:cs typeface="ADLaM Display" panose="020F0502020204030204" pitchFamily="34" charset="0"/>
              </a:rPr>
            </a:br>
            <a:r>
              <a:rPr lang="en-GB" sz="4800" b="1">
                <a:solidFill>
                  <a:srgbClr val="00B0F0"/>
                </a:solidFill>
                <a:latin typeface="Arial Rounded MT Bold"/>
                <a:cs typeface="ADLaM Display"/>
              </a:rPr>
              <a:t>categories</a:t>
            </a:r>
            <a:endParaRPr lang="en-GB" b="1">
              <a:solidFill>
                <a:srgbClr val="00B0F0"/>
              </a:solidFill>
              <a:latin typeface="Arial Rounded MT Bold" panose="020F0704030504030204" pitchFamily="34" charset="77"/>
              <a:cs typeface="ADLaM Display" panose="020F0502020204030204" pitchFamily="34" charset="0"/>
            </a:endParaRPr>
          </a:p>
        </p:txBody>
      </p:sp>
      <p:pic>
        <p:nvPicPr>
          <p:cNvPr id="7" name="Picture 6" descr="A cartoon of a blue trash can&#10;&#10;Description automatically generated">
            <a:extLst>
              <a:ext uri="{FF2B5EF4-FFF2-40B4-BE49-F238E27FC236}">
                <a16:creationId xmlns:a16="http://schemas.microsoft.com/office/drawing/2014/main" id="{0B238485-3A66-7D08-BDEF-23A80C9657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02940" y="1898772"/>
            <a:ext cx="2529747" cy="3551073"/>
          </a:xfrm>
          <a:prstGeom prst="rect">
            <a:avLst/>
          </a:prstGeom>
        </p:spPr>
      </p:pic>
      <p:pic>
        <p:nvPicPr>
          <p:cNvPr id="11" name="Picture 10" descr="A cartoon of a trash can&#10;&#10;Description automatically generated">
            <a:extLst>
              <a:ext uri="{FF2B5EF4-FFF2-40B4-BE49-F238E27FC236}">
                <a16:creationId xmlns:a16="http://schemas.microsoft.com/office/drawing/2014/main" id="{0CAA91BB-C607-0F6A-B258-4B78D78E2B0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39154" y="1371865"/>
            <a:ext cx="3322514" cy="4419714"/>
          </a:xfrm>
          <a:prstGeom prst="rect">
            <a:avLst/>
          </a:prstGeom>
        </p:spPr>
      </p:pic>
      <p:sp>
        <p:nvSpPr>
          <p:cNvPr id="10" name="TextBox 9">
            <a:extLst>
              <a:ext uri="{FF2B5EF4-FFF2-40B4-BE49-F238E27FC236}">
                <a16:creationId xmlns:a16="http://schemas.microsoft.com/office/drawing/2014/main" id="{4D903CDD-DE01-AD67-67C5-8C8D91F81A1F}"/>
              </a:ext>
            </a:extLst>
          </p:cNvPr>
          <p:cNvSpPr txBox="1"/>
          <p:nvPr/>
        </p:nvSpPr>
        <p:spPr>
          <a:xfrm>
            <a:off x="4017831" y="855476"/>
            <a:ext cx="2697809" cy="707886"/>
          </a:xfrm>
          <a:prstGeom prst="rect">
            <a:avLst/>
          </a:prstGeom>
          <a:noFill/>
        </p:spPr>
        <p:txBody>
          <a:bodyPr wrap="square" lIns="91440" tIns="45720" rIns="91440" bIns="45720" anchor="t">
            <a:spAutoFit/>
          </a:bodyPr>
          <a:lstStyle/>
          <a:p>
            <a:pPr marL="0" indent="0" algn="ctr">
              <a:buNone/>
            </a:pPr>
            <a:r>
              <a:rPr lang="en-GB" sz="2000">
                <a:solidFill>
                  <a:schemeClr val="bg1"/>
                </a:solidFill>
                <a:latin typeface="Arial Rounded MT Bold" panose="020F0704030504030204" pitchFamily="34" charset="0"/>
              </a:rPr>
              <a:t>Compost</a:t>
            </a:r>
          </a:p>
          <a:p>
            <a:pPr marL="0" indent="0" algn="ctr">
              <a:buNone/>
            </a:pPr>
            <a:r>
              <a:rPr lang="en-GB" sz="2000">
                <a:solidFill>
                  <a:schemeClr val="bg1"/>
                </a:solidFill>
                <a:latin typeface="Arial Rounded MT Bold"/>
              </a:rPr>
              <a:t>&amp; food</a:t>
            </a:r>
            <a:endParaRPr lang="en-GB" sz="2000">
              <a:solidFill>
                <a:schemeClr val="bg1"/>
              </a:solidFill>
              <a:latin typeface="Arial Rounded MT Bold" panose="020F0704030504030204" pitchFamily="34" charset="0"/>
            </a:endParaRPr>
          </a:p>
        </p:txBody>
      </p:sp>
      <p:sp>
        <p:nvSpPr>
          <p:cNvPr id="12" name="TextBox 11">
            <a:extLst>
              <a:ext uri="{FF2B5EF4-FFF2-40B4-BE49-F238E27FC236}">
                <a16:creationId xmlns:a16="http://schemas.microsoft.com/office/drawing/2014/main" id="{325C47E6-BCBD-1A59-0FC5-779D55BD8A85}"/>
              </a:ext>
            </a:extLst>
          </p:cNvPr>
          <p:cNvSpPr txBox="1"/>
          <p:nvPr/>
        </p:nvSpPr>
        <p:spPr>
          <a:xfrm>
            <a:off x="6606649" y="855476"/>
            <a:ext cx="2697809" cy="707886"/>
          </a:xfrm>
          <a:prstGeom prst="rect">
            <a:avLst/>
          </a:prstGeom>
          <a:noFill/>
        </p:spPr>
        <p:txBody>
          <a:bodyPr wrap="square" lIns="91440" tIns="45720" rIns="91440" bIns="45720" anchor="t">
            <a:spAutoFit/>
          </a:bodyPr>
          <a:lstStyle/>
          <a:p>
            <a:pPr marL="0" indent="0" algn="ctr">
              <a:buNone/>
            </a:pPr>
            <a:r>
              <a:rPr lang="en-GB" sz="2000">
                <a:solidFill>
                  <a:schemeClr val="bg1"/>
                </a:solidFill>
                <a:latin typeface="Arial Rounded MT Bold" panose="020F0704030504030204" pitchFamily="34" charset="0"/>
              </a:rPr>
              <a:t>Recyclable </a:t>
            </a:r>
          </a:p>
          <a:p>
            <a:pPr marL="0" indent="0" algn="ctr">
              <a:buNone/>
            </a:pPr>
            <a:r>
              <a:rPr lang="en-GB" sz="2000">
                <a:solidFill>
                  <a:schemeClr val="bg1"/>
                </a:solidFill>
                <a:latin typeface="Arial Rounded MT Bold"/>
              </a:rPr>
              <a:t>waste</a:t>
            </a:r>
            <a:endParaRPr lang="en-GB" sz="2000">
              <a:solidFill>
                <a:schemeClr val="bg1"/>
              </a:solidFill>
              <a:latin typeface="Arial Rounded MT Bold" panose="020F0704030504030204" pitchFamily="34" charset="0"/>
            </a:endParaRPr>
          </a:p>
        </p:txBody>
      </p:sp>
      <p:sp>
        <p:nvSpPr>
          <p:cNvPr id="14" name="TextBox 13">
            <a:extLst>
              <a:ext uri="{FF2B5EF4-FFF2-40B4-BE49-F238E27FC236}">
                <a16:creationId xmlns:a16="http://schemas.microsoft.com/office/drawing/2014/main" id="{6FFA9B53-6D20-5641-D3EF-821BF3B0C0E6}"/>
              </a:ext>
            </a:extLst>
          </p:cNvPr>
          <p:cNvSpPr txBox="1"/>
          <p:nvPr/>
        </p:nvSpPr>
        <p:spPr>
          <a:xfrm>
            <a:off x="9203230" y="851032"/>
            <a:ext cx="2697809" cy="707886"/>
          </a:xfrm>
          <a:prstGeom prst="rect">
            <a:avLst/>
          </a:prstGeom>
          <a:noFill/>
        </p:spPr>
        <p:txBody>
          <a:bodyPr wrap="square" lIns="91440" tIns="45720" rIns="91440" bIns="45720" anchor="t">
            <a:spAutoFit/>
          </a:bodyPr>
          <a:lstStyle/>
          <a:p>
            <a:pPr marL="0" indent="0" algn="ctr">
              <a:buNone/>
            </a:pPr>
            <a:r>
              <a:rPr lang="en-GB" sz="2000">
                <a:solidFill>
                  <a:schemeClr val="bg1"/>
                </a:solidFill>
                <a:latin typeface="Arial Rounded MT Bold" panose="020F0704030504030204" pitchFamily="34" charset="0"/>
              </a:rPr>
              <a:t>General </a:t>
            </a:r>
          </a:p>
          <a:p>
            <a:pPr marL="0" indent="0" algn="ctr">
              <a:buNone/>
            </a:pPr>
            <a:r>
              <a:rPr lang="en-GB" sz="2000">
                <a:solidFill>
                  <a:schemeClr val="bg1"/>
                </a:solidFill>
                <a:latin typeface="Arial Rounded MT Bold"/>
              </a:rPr>
              <a:t>waste</a:t>
            </a:r>
            <a:endParaRPr lang="en-GB" sz="2000">
              <a:solidFill>
                <a:schemeClr val="bg1"/>
              </a:solidFill>
              <a:latin typeface="Arial Rounded MT Bold" panose="020F0704030504030204" pitchFamily="34" charset="0"/>
            </a:endParaRPr>
          </a:p>
        </p:txBody>
      </p:sp>
    </p:spTree>
    <p:extLst>
      <p:ext uri="{BB962C8B-B14F-4D97-AF65-F5344CB8AC3E}">
        <p14:creationId xmlns:p14="http://schemas.microsoft.com/office/powerpoint/2010/main" val="3019401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dissolve">
                                      <p:cBhvr>
                                        <p:cTn id="17" dur="500"/>
                                        <p:tgtEl>
                                          <p:spTgt spid="11"/>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dissolv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dissolve">
                                      <p:cBhvr>
                                        <p:cTn id="25" dur="500"/>
                                        <p:tgtEl>
                                          <p:spTgt spid="7"/>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dissolve">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dissolve">
                                      <p:cBhvr>
                                        <p:cTn id="33" dur="500"/>
                                        <p:tgtEl>
                                          <p:spTgt spid="9"/>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dissolve">
                                      <p:cBhvr>
                                        <p:cTn id="3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P spid="10" grpId="0"/>
      <p:bldP spid="12" grpId="0"/>
      <p:bldP spid="1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dd49e552-297e-4583-a3fd-e5f28a96cb9c">
      <Terms xmlns="http://schemas.microsoft.com/office/infopath/2007/PartnerControls"/>
    </lcf76f155ced4ddcb4097134ff3c332f>
    <TaxCatchAll xmlns="321bd461-8c91-4634-8508-43f258d78a12"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606CD72F662264B97504E0CBD72E3CA" ma:contentTypeVersion="18" ma:contentTypeDescription="Create a new document." ma:contentTypeScope="" ma:versionID="359f631b1636eb8c1e41c7c27db5be73">
  <xsd:schema xmlns:xsd="http://www.w3.org/2001/XMLSchema" xmlns:xs="http://www.w3.org/2001/XMLSchema" xmlns:p="http://schemas.microsoft.com/office/2006/metadata/properties" xmlns:ns2="dd49e552-297e-4583-a3fd-e5f28a96cb9c" xmlns:ns3="321bd461-8c91-4634-8508-43f258d78a12" targetNamespace="http://schemas.microsoft.com/office/2006/metadata/properties" ma:root="true" ma:fieldsID="ea274768d04f9f53c6669c290a8b8cbf" ns2:_="" ns3:_="">
    <xsd:import namespace="dd49e552-297e-4583-a3fd-e5f28a96cb9c"/>
    <xsd:import namespace="321bd461-8c91-4634-8508-43f258d78a1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ServiceLocation" minOccurs="0"/>
                <xsd:element ref="ns3:SharedWithUsers" minOccurs="0"/>
                <xsd:element ref="ns3:SharedWithDetails"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49e552-297e-4583-a3fd-e5f28a96cb9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a5233691-7fb0-4aba-8bee-994cce3a132c"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21bd461-8c91-4634-8508-43f258d78a12"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f90cbc41-00d4-46bd-bca7-e76c4370fb7b}" ma:internalName="TaxCatchAll" ma:showField="CatchAllData" ma:web="321bd461-8c91-4634-8508-43f258d78a12">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FD27746-ECD5-4118-A15F-21E2925D9B59}">
  <ds:schemaRefs>
    <ds:schemaRef ds:uri="321bd461-8c91-4634-8508-43f258d78a12"/>
    <ds:schemaRef ds:uri="dd49e552-297e-4583-a3fd-e5f28a96cb9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EB06EF20-613D-4FC6-A5D2-932466D92BC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d49e552-297e-4583-a3fd-e5f28a96cb9c"/>
    <ds:schemaRef ds:uri="321bd461-8c91-4634-8508-43f258d78a1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D0A578B-89A3-42CA-B618-ECFBA353A26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1330</Words>
  <Application>Microsoft Office PowerPoint</Application>
  <PresentationFormat>Widescreen</PresentationFormat>
  <Paragraphs>132</Paragraphs>
  <Slides>24</Slides>
  <Notes>6</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Aptos</vt:lpstr>
      <vt:lpstr>Aptos Display</vt:lpstr>
      <vt:lpstr>Arial</vt:lpstr>
      <vt:lpstr>Arial Rounded MT Bold</vt:lpstr>
      <vt:lpstr>Calibri</vt:lpstr>
      <vt:lpstr>Office Theme</vt:lpstr>
      <vt:lpstr>Part 2 Recycling &amp;  contaminated  waste</vt:lpstr>
      <vt:lpstr>Learning Objectives:</vt:lpstr>
      <vt:lpstr>An introduction  to recycling</vt:lpstr>
      <vt:lpstr>PowerPoint Presentation</vt:lpstr>
      <vt:lpstr>PowerPoint Presentation</vt:lpstr>
      <vt:lpstr>Watch the video on the next slide and take note of…</vt:lpstr>
      <vt:lpstr>PowerPoint Presentation</vt:lpstr>
      <vt:lpstr>PowerPoint Presentation</vt:lpstr>
      <vt:lpstr> Waste categories</vt:lpstr>
      <vt:lpstr>PowerPoint Presentation</vt:lpstr>
      <vt:lpstr>What is waste contamination?</vt:lpstr>
      <vt:lpstr>Here is a recycling bin, filled with mixed recyclables and non-recyclables… </vt:lpstr>
      <vt:lpstr>PowerPoint Presentation</vt:lpstr>
      <vt:lpstr>In front of you, there are some contaminated items.  </vt:lpstr>
      <vt:lpstr>Some waste items need to go to special recycling facilities. </vt:lpstr>
      <vt:lpstr>Sort it out!</vt:lpstr>
      <vt:lpstr>PowerPoint Presentation</vt:lpstr>
      <vt:lpstr>Activity time / Homework  Recycled  city</vt:lpstr>
      <vt:lpstr>PowerPoint Presentation</vt:lpstr>
      <vt:lpstr>PowerPoint Presentation</vt:lpstr>
      <vt:lpstr>PowerPoint Presentation</vt:lpstr>
      <vt:lpstr>PowerPoint Presentation</vt:lpstr>
      <vt:lpstr>Let’s  recap:</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Alice O'Dwyer</dc:creator>
  <cp:lastModifiedBy>Cheeseman Matthew</cp:lastModifiedBy>
  <cp:revision>1</cp:revision>
  <dcterms:created xsi:type="dcterms:W3CDTF">2025-04-11T13:25:26Z</dcterms:created>
  <dcterms:modified xsi:type="dcterms:W3CDTF">2026-02-19T10:13:52Z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0x010100B606CD72F662264B97504E0CBD72E3CA</vt:lpwstr>
  </property>
  <property fmtid="{D5CDD505-2E9C-101B-9397-08002B2CF9AE}" pid="3" name="MediaServiceImageTags">
    <vt:lpwstr/>
  </property>
  <property fmtid="{D5CDD505-2E9C-101B-9397-08002B2CF9AE}" pid="4" name="MSIP_Label_bdad5af3-eb5c-4559-9375-26974fdd413e_Enabled">
    <vt:lpwstr>true</vt:lpwstr>
  </property>
  <property fmtid="{D5CDD505-2E9C-101B-9397-08002B2CF9AE}" pid="5" name="MSIP_Label_bdad5af3-eb5c-4559-9375-26974fdd413e_SetDate">
    <vt:lpwstr>2026-02-19T08:20:25Z</vt:lpwstr>
  </property>
  <property fmtid="{D5CDD505-2E9C-101B-9397-08002B2CF9AE}" pid="6" name="MSIP_Label_bdad5af3-eb5c-4559-9375-26974fdd413e_Method">
    <vt:lpwstr>Standard</vt:lpwstr>
  </property>
  <property fmtid="{D5CDD505-2E9C-101B-9397-08002B2CF9AE}" pid="7" name="MSIP_Label_bdad5af3-eb5c-4559-9375-26974fdd413e_Name">
    <vt:lpwstr>General</vt:lpwstr>
  </property>
  <property fmtid="{D5CDD505-2E9C-101B-9397-08002B2CF9AE}" pid="8" name="MSIP_Label_bdad5af3-eb5c-4559-9375-26974fdd413e_SiteId">
    <vt:lpwstr>998b793d-d177-4b88-8be1-6fe1f323a70b</vt:lpwstr>
  </property>
  <property fmtid="{D5CDD505-2E9C-101B-9397-08002B2CF9AE}" pid="9" name="MSIP_Label_bdad5af3-eb5c-4559-9375-26974fdd413e_ActionId">
    <vt:lpwstr>3ac51e9c-fa6f-4a87-9d8b-0ee176766e8a</vt:lpwstr>
  </property>
  <property fmtid="{D5CDD505-2E9C-101B-9397-08002B2CF9AE}" pid="10" name="MSIP_Label_bdad5af3-eb5c-4559-9375-26974fdd413e_ContentBits">
    <vt:lpwstr>3</vt:lpwstr>
  </property>
  <property fmtid="{D5CDD505-2E9C-101B-9397-08002B2CF9AE}" pid="11" name="MSIP_Label_bdad5af3-eb5c-4559-9375-26974fdd413e_Tag">
    <vt:lpwstr>10, 3, 0, 1</vt:lpwstr>
  </property>
  <property fmtid="{D5CDD505-2E9C-101B-9397-08002B2CF9AE}" pid="12" name="ClassificationContentMarkingFooterLocations">
    <vt:lpwstr>Office Theme:10</vt:lpwstr>
  </property>
  <property fmtid="{D5CDD505-2E9C-101B-9397-08002B2CF9AE}" pid="13" name="ClassificationContentMarkingFooterText">
    <vt:lpwstr>OFFICIAL</vt:lpwstr>
  </property>
  <property fmtid="{D5CDD505-2E9C-101B-9397-08002B2CF9AE}" pid="14" name="ClassificationContentMarkingHeaderLocations">
    <vt:lpwstr>Office Theme:9</vt:lpwstr>
  </property>
  <property fmtid="{D5CDD505-2E9C-101B-9397-08002B2CF9AE}" pid="15" name="ClassificationContentMarkingHeaderText">
    <vt:lpwstr>OFFICIAL</vt:lpwstr>
  </property>
</Properties>
</file>