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2" r:id="rId6"/>
    <p:sldId id="273" r:id="rId7"/>
    <p:sldId id="276" r:id="rId8"/>
    <p:sldId id="261" r:id="rId9"/>
    <p:sldId id="260" r:id="rId10"/>
    <p:sldId id="278" r:id="rId11"/>
    <p:sldId id="279" r:id="rId12"/>
    <p:sldId id="281" r:id="rId13"/>
    <p:sldId id="266" r:id="rId14"/>
    <p:sldId id="282" r:id="rId15"/>
    <p:sldId id="284" r:id="rId16"/>
    <p:sldId id="269" r:id="rId17"/>
    <p:sldId id="265" r:id="rId18"/>
    <p:sldId id="288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8FE"/>
    <a:srgbClr val="0495FA"/>
    <a:srgbClr val="7BCFFD"/>
    <a:srgbClr val="7DB552"/>
    <a:srgbClr val="AFD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13A1B-370A-4BF7-B130-26BFF08A08C1}" v="1" dt="2026-01-26T15:36:07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75"/>
    <p:restoredTop sz="94712"/>
  </p:normalViewPr>
  <p:slideViewPr>
    <p:cSldViewPr snapToGrid="0">
      <p:cViewPr varScale="1">
        <p:scale>
          <a:sx n="83" d="100"/>
          <a:sy n="83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seman Matthew" userId="dcb59cf4-c64a-4dca-836c-b0300c88ab8d" providerId="ADAL" clId="{912A353E-AA81-4F6B-9BBF-68297B051901}"/>
    <pc:docChg chg="custSel mod modSld modMainMaster">
      <pc:chgData name="Cheeseman Matthew" userId="dcb59cf4-c64a-4dca-836c-b0300c88ab8d" providerId="ADAL" clId="{912A353E-AA81-4F6B-9BBF-68297B051901}" dt="2026-01-26T15:36:07.646" v="3"/>
      <pc:docMkLst>
        <pc:docMk/>
      </pc:docMkLst>
      <pc:sldChg chg="addSp delSp modSp mod delAnim modAnim">
        <pc:chgData name="Cheeseman Matthew" userId="dcb59cf4-c64a-4dca-836c-b0300c88ab8d" providerId="ADAL" clId="{912A353E-AA81-4F6B-9BBF-68297B051901}" dt="2026-01-26T15:36:07.646" v="3"/>
        <pc:sldMkLst>
          <pc:docMk/>
          <pc:sldMk cId="2469332961" sldId="260"/>
        </pc:sldMkLst>
        <pc:picChg chg="add mod">
          <ac:chgData name="Cheeseman Matthew" userId="dcb59cf4-c64a-4dca-836c-b0300c88ab8d" providerId="ADAL" clId="{912A353E-AA81-4F6B-9BBF-68297B051901}" dt="2026-01-26T15:36:07.646" v="3"/>
          <ac:picMkLst>
            <pc:docMk/>
            <pc:sldMk cId="2469332961" sldId="260"/>
            <ac:picMk id="2" creationId="{893ED93D-5383-9297-0659-10D4ECBC7BAE}"/>
          </ac:picMkLst>
        </pc:picChg>
        <pc:picChg chg="del">
          <ac:chgData name="Cheeseman Matthew" userId="dcb59cf4-c64a-4dca-836c-b0300c88ab8d" providerId="ADAL" clId="{912A353E-AA81-4F6B-9BBF-68297B051901}" dt="2026-01-26T15:35:48.347" v="0" actId="478"/>
          <ac:picMkLst>
            <pc:docMk/>
            <pc:sldMk cId="2469332961" sldId="260"/>
            <ac:picMk id="11" creationId="{0D4B6018-9D62-57A6-9273-8BFD4F47D5DD}"/>
          </ac:picMkLst>
        </pc:picChg>
      </pc:sldChg>
      <pc:sldMasterChg chg="addSp mod">
        <pc:chgData name="Cheeseman Matthew" userId="dcb59cf4-c64a-4dca-836c-b0300c88ab8d" providerId="ADAL" clId="{912A353E-AA81-4F6B-9BBF-68297B051901}" dt="2026-01-26T15:35:59.799" v="1" actId="33475"/>
        <pc:sldMasterMkLst>
          <pc:docMk/>
          <pc:sldMasterMk cId="3756108079" sldId="2147483648"/>
        </pc:sldMasterMkLst>
        <pc:spChg chg="add">
          <ac:chgData name="Cheeseman Matthew" userId="dcb59cf4-c64a-4dca-836c-b0300c88ab8d" providerId="ADAL" clId="{912A353E-AA81-4F6B-9BBF-68297B051901}" dt="2026-01-26T15:35:59.799" v="1" actId="33475"/>
          <ac:spMkLst>
            <pc:docMk/>
            <pc:sldMasterMk cId="3756108079" sldId="2147483648"/>
            <ac:spMk id="9" creationId="{06C2A563-8FEA-A90C-AB3A-3A39A503514F}"/>
          </ac:spMkLst>
        </pc:spChg>
        <pc:spChg chg="add">
          <ac:chgData name="Cheeseman Matthew" userId="dcb59cf4-c64a-4dca-836c-b0300c88ab8d" providerId="ADAL" clId="{912A353E-AA81-4F6B-9BBF-68297B051901}" dt="2026-01-26T15:35:59.799" v="1" actId="33475"/>
          <ac:spMkLst>
            <pc:docMk/>
            <pc:sldMasterMk cId="3756108079" sldId="2147483648"/>
            <ac:spMk id="10" creationId="{6FD41B4C-BB5D-12AC-E475-963D5F9C3604}"/>
          </ac:spMkLst>
        </pc:spChg>
      </pc:sldMasterChg>
    </pc:docChg>
  </pc:docChgLst>
  <pc:docChgLst>
    <pc:chgData name="Keyley Graham" userId="51178f3d-3260-4cce-be31-d5467aca893d" providerId="ADAL" clId="{D38DF629-2FB5-5D45-88D7-DB096E4DA9A3}"/>
    <pc:docChg chg="modSld">
      <pc:chgData name="Keyley Graham" userId="51178f3d-3260-4cce-be31-d5467aca893d" providerId="ADAL" clId="{D38DF629-2FB5-5D45-88D7-DB096E4DA9A3}" dt="2025-10-23T11:10:26.274" v="4"/>
      <pc:docMkLst>
        <pc:docMk/>
      </pc:docMkLst>
      <pc:sldChg chg="addSp modSp modAnim">
        <pc:chgData name="Keyley Graham" userId="51178f3d-3260-4cce-be31-d5467aca893d" providerId="ADAL" clId="{D38DF629-2FB5-5D45-88D7-DB096E4DA9A3}" dt="2025-10-23T11:10:26.274" v="4"/>
        <pc:sldMkLst>
          <pc:docMk/>
          <pc:sldMk cId="2469332961" sldId="260"/>
        </pc:sldMkLst>
      </pc:sldChg>
    </pc:docChg>
  </pc:docChgLst>
  <pc:docChgLst>
    <pc:chgData name="Keyley Graham" userId="51178f3d-3260-4cce-be31-d5467aca893d" providerId="ADAL" clId="{207226AE-EE29-8945-BDEE-B6F704265F05}"/>
    <pc:docChg chg="undo custSel modSld">
      <pc:chgData name="Keyley Graham" userId="51178f3d-3260-4cce-be31-d5467aca893d" providerId="ADAL" clId="{207226AE-EE29-8945-BDEE-B6F704265F05}" dt="2025-12-17T11:26:12.701" v="32" actId="20577"/>
      <pc:docMkLst>
        <pc:docMk/>
      </pc:docMkLst>
      <pc:sldChg chg="addSp modSp">
        <pc:chgData name="Keyley Graham" userId="51178f3d-3260-4cce-be31-d5467aca893d" providerId="ADAL" clId="{207226AE-EE29-8945-BDEE-B6F704265F05}" dt="2025-12-08T13:19:03.933" v="15" actId="767"/>
        <pc:sldMkLst>
          <pc:docMk/>
          <pc:sldMk cId="3734810864" sldId="256"/>
        </pc:sldMkLst>
      </pc:sldChg>
      <pc:sldChg chg="addSp delSp modSp mod addAnim delAnim modAnim">
        <pc:chgData name="Keyley Graham" userId="51178f3d-3260-4cce-be31-d5467aca893d" providerId="ADAL" clId="{207226AE-EE29-8945-BDEE-B6F704265F05}" dt="2025-11-27T11:00:14.957" v="7"/>
        <pc:sldMkLst>
          <pc:docMk/>
          <pc:sldMk cId="2469332961" sldId="260"/>
        </pc:sldMkLst>
      </pc:sldChg>
      <pc:sldChg chg="modSp">
        <pc:chgData name="Keyley Graham" userId="51178f3d-3260-4cce-be31-d5467aca893d" providerId="ADAL" clId="{207226AE-EE29-8945-BDEE-B6F704265F05}" dt="2025-12-08T12:30:10.723" v="14" actId="20577"/>
        <pc:sldMkLst>
          <pc:docMk/>
          <pc:sldMk cId="715076914" sldId="269"/>
        </pc:sldMkLst>
      </pc:sldChg>
      <pc:sldChg chg="modSp">
        <pc:chgData name="Keyley Graham" userId="51178f3d-3260-4cce-be31-d5467aca893d" providerId="ADAL" clId="{207226AE-EE29-8945-BDEE-B6F704265F05}" dt="2025-12-17T11:25:34.709" v="16" actId="20577"/>
        <pc:sldMkLst>
          <pc:docMk/>
          <pc:sldMk cId="47911143" sldId="272"/>
        </pc:sldMkLst>
      </pc:sldChg>
      <pc:sldChg chg="modSp mod">
        <pc:chgData name="Keyley Graham" userId="51178f3d-3260-4cce-be31-d5467aca893d" providerId="ADAL" clId="{207226AE-EE29-8945-BDEE-B6F704265F05}" dt="2025-11-27T10:59:33.252" v="0" actId="14100"/>
        <pc:sldMkLst>
          <pc:docMk/>
          <pc:sldMk cId="2741108434" sldId="278"/>
        </pc:sldMkLst>
      </pc:sldChg>
      <pc:sldChg chg="modSp mod">
        <pc:chgData name="Keyley Graham" userId="51178f3d-3260-4cce-be31-d5467aca893d" providerId="ADAL" clId="{207226AE-EE29-8945-BDEE-B6F704265F05}" dt="2025-12-17T11:26:12.701" v="32" actId="20577"/>
        <pc:sldMkLst>
          <pc:docMk/>
          <pc:sldMk cId="1254192644" sldId="281"/>
        </pc:sldMkLst>
      </pc:sldChg>
      <pc:sldChg chg="modSp">
        <pc:chgData name="Keyley Graham" userId="51178f3d-3260-4cce-be31-d5467aca893d" providerId="ADAL" clId="{207226AE-EE29-8945-BDEE-B6F704265F05}" dt="2025-12-17T11:25:44.075" v="17" actId="20577"/>
        <pc:sldMkLst>
          <pc:docMk/>
          <pc:sldMk cId="1836928567" sldId="282"/>
        </pc:sldMkLst>
      </pc:sldChg>
      <pc:sldChg chg="modSp">
        <pc:chgData name="Keyley Graham" userId="51178f3d-3260-4cce-be31-d5467aca893d" providerId="ADAL" clId="{207226AE-EE29-8945-BDEE-B6F704265F05}" dt="2025-12-17T11:25:45.901" v="18" actId="20577"/>
        <pc:sldMkLst>
          <pc:docMk/>
          <pc:sldMk cId="2484452343" sldId="284"/>
        </pc:sldMkLst>
      </pc:sldChg>
    </pc:docChg>
  </pc:docChgLst>
  <pc:docChgLst>
    <pc:chgData name="Alice O'Dwyer" userId="bb6796cf-fc52-4712-b95e-8b48e7bce612" providerId="ADAL" clId="{46ACB5BB-B7D0-44B2-8139-6CC8BC50F0BB}"/>
    <pc:docChg chg="custSel modSld">
      <pc:chgData name="Alice O'Dwyer" userId="bb6796cf-fc52-4712-b95e-8b48e7bce612" providerId="ADAL" clId="{46ACB5BB-B7D0-44B2-8139-6CC8BC50F0BB}" dt="2025-11-20T11:07:26.551" v="142"/>
      <pc:docMkLst>
        <pc:docMk/>
      </pc:docMkLst>
      <pc:sldChg chg="modSp mod modAnim">
        <pc:chgData name="Alice O'Dwyer" userId="bb6796cf-fc52-4712-b95e-8b48e7bce612" providerId="ADAL" clId="{46ACB5BB-B7D0-44B2-8139-6CC8BC50F0BB}" dt="2025-11-20T10:36:18.889" v="88"/>
        <pc:sldMkLst>
          <pc:docMk/>
          <pc:sldMk cId="3734810864" sldId="256"/>
        </pc:sldMkLst>
      </pc:sldChg>
      <pc:sldChg chg="addAnim delAnim modAnim">
        <pc:chgData name="Alice O'Dwyer" userId="bb6796cf-fc52-4712-b95e-8b48e7bce612" providerId="ADAL" clId="{46ACB5BB-B7D0-44B2-8139-6CC8BC50F0BB}" dt="2025-11-20T10:54:17.583" v="119"/>
        <pc:sldMkLst>
          <pc:docMk/>
          <pc:sldMk cId="2355200235" sldId="261"/>
        </pc:sldMkLst>
      </pc:sldChg>
      <pc:sldChg chg="modAnim">
        <pc:chgData name="Alice O'Dwyer" userId="bb6796cf-fc52-4712-b95e-8b48e7bce612" providerId="ADAL" clId="{46ACB5BB-B7D0-44B2-8139-6CC8BC50F0BB}" dt="2025-11-20T10:33:43.467" v="83"/>
        <pc:sldMkLst>
          <pc:docMk/>
          <pc:sldMk cId="1037532438" sldId="265"/>
        </pc:sldMkLst>
      </pc:sldChg>
      <pc:sldChg chg="addAnim delAnim modAnim">
        <pc:chgData name="Alice O'Dwyer" userId="bb6796cf-fc52-4712-b95e-8b48e7bce612" providerId="ADAL" clId="{46ACB5BB-B7D0-44B2-8139-6CC8BC50F0BB}" dt="2025-11-20T11:05:16.786" v="140"/>
        <pc:sldMkLst>
          <pc:docMk/>
          <pc:sldMk cId="2186794480" sldId="266"/>
        </pc:sldMkLst>
      </pc:sldChg>
      <pc:sldChg chg="modAnim">
        <pc:chgData name="Alice O'Dwyer" userId="bb6796cf-fc52-4712-b95e-8b48e7bce612" providerId="ADAL" clId="{46ACB5BB-B7D0-44B2-8139-6CC8BC50F0BB}" dt="2025-11-20T10:33:00.567" v="82"/>
        <pc:sldMkLst>
          <pc:docMk/>
          <pc:sldMk cId="715076914" sldId="269"/>
        </pc:sldMkLst>
      </pc:sldChg>
      <pc:sldChg chg="addAnim delAnim modAnim">
        <pc:chgData name="Alice O'Dwyer" userId="bb6796cf-fc52-4712-b95e-8b48e7bce612" providerId="ADAL" clId="{46ACB5BB-B7D0-44B2-8139-6CC8BC50F0BB}" dt="2025-11-20T10:51:44.804" v="102"/>
        <pc:sldMkLst>
          <pc:docMk/>
          <pc:sldMk cId="3019810588" sldId="273"/>
        </pc:sldMkLst>
      </pc:sldChg>
      <pc:sldChg chg="addAnim delAnim modAnim">
        <pc:chgData name="Alice O'Dwyer" userId="bb6796cf-fc52-4712-b95e-8b48e7bce612" providerId="ADAL" clId="{46ACB5BB-B7D0-44B2-8139-6CC8BC50F0BB}" dt="2025-11-20T10:59:10.551" v="137"/>
        <pc:sldMkLst>
          <pc:docMk/>
          <pc:sldMk cId="692515995" sldId="276"/>
        </pc:sldMkLst>
      </pc:sldChg>
      <pc:sldChg chg="addAnim delAnim modAnim">
        <pc:chgData name="Alice O'Dwyer" userId="bb6796cf-fc52-4712-b95e-8b48e7bce612" providerId="ADAL" clId="{46ACB5BB-B7D0-44B2-8139-6CC8BC50F0BB}" dt="2025-11-20T11:07:26.551" v="142"/>
        <pc:sldMkLst>
          <pc:docMk/>
          <pc:sldMk cId="2741108434" sldId="278"/>
        </pc:sldMkLst>
      </pc:sldChg>
      <pc:sldChg chg="modAnim">
        <pc:chgData name="Alice O'Dwyer" userId="bb6796cf-fc52-4712-b95e-8b48e7bce612" providerId="ADAL" clId="{46ACB5BB-B7D0-44B2-8139-6CC8BC50F0BB}" dt="2025-11-20T10:21:18.611" v="41"/>
        <pc:sldMkLst>
          <pc:docMk/>
          <pc:sldMk cId="3437355942" sldId="279"/>
        </pc:sldMkLst>
      </pc:sldChg>
      <pc:sldChg chg="modAnim">
        <pc:chgData name="Alice O'Dwyer" userId="bb6796cf-fc52-4712-b95e-8b48e7bce612" providerId="ADAL" clId="{46ACB5BB-B7D0-44B2-8139-6CC8BC50F0BB}" dt="2025-11-20T10:20:29.889" v="38"/>
        <pc:sldMkLst>
          <pc:docMk/>
          <pc:sldMk cId="1254192644" sldId="281"/>
        </pc:sldMkLst>
      </pc:sldChg>
      <pc:sldChg chg="modAnim">
        <pc:chgData name="Alice O'Dwyer" userId="bb6796cf-fc52-4712-b95e-8b48e7bce612" providerId="ADAL" clId="{46ACB5BB-B7D0-44B2-8139-6CC8BC50F0BB}" dt="2025-11-20T10:26:36.353" v="67"/>
        <pc:sldMkLst>
          <pc:docMk/>
          <pc:sldMk cId="1836928567" sldId="282"/>
        </pc:sldMkLst>
      </pc:sldChg>
      <pc:sldChg chg="modAnim">
        <pc:chgData name="Alice O'Dwyer" userId="bb6796cf-fc52-4712-b95e-8b48e7bce612" providerId="ADAL" clId="{46ACB5BB-B7D0-44B2-8139-6CC8BC50F0BB}" dt="2025-11-20T10:29:14.759" v="74"/>
        <pc:sldMkLst>
          <pc:docMk/>
          <pc:sldMk cId="2484452343" sldId="284"/>
        </pc:sldMkLst>
      </pc:sldChg>
      <pc:sldChg chg="addAnim delAnim modAnim">
        <pc:chgData name="Alice O'Dwyer" userId="bb6796cf-fc52-4712-b95e-8b48e7bce612" providerId="ADAL" clId="{46ACB5BB-B7D0-44B2-8139-6CC8BC50F0BB}" dt="2025-11-20T10:57:42.643" v="135"/>
        <pc:sldMkLst>
          <pc:docMk/>
          <pc:sldMk cId="2818683840" sldId="286"/>
        </pc:sldMkLst>
      </pc:sldChg>
      <pc:sldChg chg="addAnim delAnim modAnim">
        <pc:chgData name="Alice O'Dwyer" userId="bb6796cf-fc52-4712-b95e-8b48e7bce612" providerId="ADAL" clId="{46ACB5BB-B7D0-44B2-8139-6CC8BC50F0BB}" dt="2025-11-20T11:06:37.983" v="141"/>
        <pc:sldMkLst>
          <pc:docMk/>
          <pc:sldMk cId="2913801458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8248E-63C2-4490-8F29-666B11447271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56AF1-BD05-4163-9E59-3B5028DBA6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2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4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5F64-2806-A8E1-821A-D5B6DD96E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7C78B-111B-6CA0-B6FF-1D62870CF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1B396-602F-30A6-F724-613B99632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8226-5F42-23AF-8594-3DC8D49E3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56AF1-BD05-4163-9E59-3B5028DBA60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8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2A9E-AF5C-875E-44EE-00C94E6B9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28820-40CC-B148-55AE-36878BB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9FDE7-4643-2990-C861-664B7C63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391B-DF90-AD63-5A08-C3BB0B78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DBD8-8CF0-6D7D-1652-8DA627CA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27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6E57-5FCE-8EF6-3DB0-BF89235C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5AD75-87D4-6518-4759-CE1538DB9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BE0B-8922-DB47-E24F-B50F7803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D2B7-70D9-549A-BEFD-846B43FD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AEA65-FAE8-81CE-647D-B72E45AE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17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5FEDB6-652E-0FD6-B6B0-AA15E1C10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A8CDD-9897-5D5C-C6CC-5210537D9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530B2-1336-752E-D2CD-9712B62B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A403D-3D6D-FAF9-CCB4-366F5664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86E76-5686-76BF-4EDE-43B67071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1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10EC-7791-23AD-73C4-E0211394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A5EA-5504-5E7B-A45C-A637115EB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3-824C-B59C-A3B5-3AE6459E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1461-6106-1ACC-4007-D2BBE092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425C6-A360-BAB4-1323-4CECE0D1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57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BB79-F38B-91C3-D88F-E5F509EE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FDF7B-CE5A-8181-8E7D-227ECC54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5A904-B176-4073-A524-B25F812D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D8E46-EE0F-9B05-4680-E5ADDA97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22CC0-BE32-1F58-9C71-8A91E676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67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81D0-5BAE-4647-9722-D958D763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D8CBC-E0EE-9B2E-474C-CA9D382CF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98CBC-F176-25A2-60E4-EFB11259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29D7C-58E8-A4DE-65B2-48CB1B40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98949-5441-B274-EA71-BFF94A82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F38CA-84D9-0BBF-FB94-15B735D3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75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C150-7AF0-F7EB-1565-23B43C9A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C6C04-A94D-835E-2521-DF5A419E6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37494-C1F8-5F3D-A0EB-1154CAED5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0E044-89A2-A8E8-A5A4-9BE8198BE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365EC-4420-B039-3726-C73EC7864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6C7AD-5EFF-18B3-E391-3E6873AE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6ED3-4A1F-E887-468A-649AD6F5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D5B1C-A6BB-8BEB-95AC-1BD1A273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6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2C09-9EAC-D595-1EF9-1DF4DBB6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E305E-9C6C-86B2-8860-889CD968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301A3-B4C1-615B-85B3-87E68F6B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64517-336B-2DB6-C958-9987BB23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9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912F1-A9DE-3EFB-AC56-5DA783DA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C4436-945F-557F-3FAB-655103D7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7936E-80B5-BC34-335A-8F7E97CF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21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51FE-EBA9-D569-5AB4-D653604F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DDE22-B9D8-583A-FE5B-A76DA0192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F06C1-EDFA-60BC-520F-D3F5DFC3C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A0F10-7825-6D69-0CE6-4728AA18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8F5E4-ACCB-CB1D-5F1F-5B83771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86A9A-4761-D73C-53A2-BD70AED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13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59A4-8ED8-129E-DDD5-47BB1DAA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52B78-DF16-E2A2-A682-4A968DF5D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156B8-C7DA-D290-06B2-E150AB5FE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D47D1-3349-0EC3-0265-DFE1A59D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586AF-2423-90A7-277F-268DF749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8CE92-142A-BC93-970C-FC29EB86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B5971-C090-0B8E-BAF8-A0F97198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A180E-6EF1-34E7-500D-F7DCB0D50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2047-6666-1323-29CE-01C7B69ED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A899D-104D-4A9A-82EA-0E82908BA3B2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CCEC7-15B8-00B5-052F-DFB945A9A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473A-BF95-8828-BB7D-DB02DFB64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331978-A72D-4759-80FA-01960112AE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2A563-8FEA-A90C-AB3A-3A39A503514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75325" y="63500"/>
            <a:ext cx="681038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4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41B4C-BB5D-12AC-E475-963D5F9C360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75325" y="6581140"/>
            <a:ext cx="681038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4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75610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82WS15c8N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2FEFD-7B21-F7B2-25E1-14FFC906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9FC04AB2-49BA-CE30-E597-06563087203B}"/>
              </a:ext>
            </a:extLst>
          </p:cNvPr>
          <p:cNvSpPr/>
          <p:nvPr/>
        </p:nvSpPr>
        <p:spPr>
          <a:xfrm rot="473676">
            <a:off x="1212729" y="1646645"/>
            <a:ext cx="5303850" cy="3786995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86237-305E-186D-BEAF-B71FD38D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3703" y="2300748"/>
            <a:ext cx="8877772" cy="2245750"/>
          </a:xfrm>
        </p:spPr>
        <p:txBody>
          <a:bodyPr>
            <a:normAutofit fontScale="90000"/>
          </a:bodyPr>
          <a:lstStyle/>
          <a:p>
            <a:r>
              <a:rPr lang="en-GB" sz="2000" b="1" dirty="0">
                <a:solidFill>
                  <a:srgbClr val="00B0F0"/>
                </a:solidFill>
                <a:latin typeface="Arial Rounded MT Bold"/>
                <a:cs typeface="ADLaM Display"/>
              </a:rPr>
              <a:t>Part 2</a:t>
            </a:r>
            <a:br>
              <a:rPr lang="en-GB" b="1" dirty="0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4800" b="1" dirty="0">
                <a:solidFill>
                  <a:srgbClr val="00B0F0"/>
                </a:solidFill>
                <a:latin typeface="Arial Rounded MT Bold"/>
                <a:cs typeface="ADLaM Display"/>
              </a:rPr>
              <a:t>Recycling &amp; </a:t>
            </a:r>
            <a:br>
              <a:rPr lang="en-GB" sz="4800" b="1" dirty="0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4800" b="1" dirty="0">
                <a:solidFill>
                  <a:srgbClr val="00B0F0"/>
                </a:solidFill>
                <a:latin typeface="Arial Rounded MT Bold"/>
                <a:cs typeface="ADLaM Display"/>
              </a:rPr>
              <a:t>Contaminated </a:t>
            </a:r>
            <a:br>
              <a:rPr lang="en-GB" sz="4800" b="1" dirty="0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4800" b="1" dirty="0">
                <a:solidFill>
                  <a:srgbClr val="00B0F0"/>
                </a:solidFill>
                <a:latin typeface="Arial Rounded MT Bold"/>
                <a:cs typeface="ADLaM Display"/>
              </a:rPr>
              <a:t>Waste</a:t>
            </a:r>
            <a:endParaRPr lang="en-GB" b="1" dirty="0">
              <a:solidFill>
                <a:srgbClr val="00B0F0"/>
              </a:solidFill>
              <a:latin typeface="Arial Rounded MT Bold"/>
              <a:cs typeface="ADLaM Display"/>
            </a:endParaRPr>
          </a:p>
        </p:txBody>
      </p:sp>
      <p:pic>
        <p:nvPicPr>
          <p:cNvPr id="7" name="Picture 6" descr="A cartoon of a blue trash can&#10;&#10;Description automatically generated">
            <a:extLst>
              <a:ext uri="{FF2B5EF4-FFF2-40B4-BE49-F238E27FC236}">
                <a16:creationId xmlns:a16="http://schemas.microsoft.com/office/drawing/2014/main" id="{0B238485-3A66-7D08-BDEF-23A80C965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09" y="947396"/>
            <a:ext cx="3487270" cy="48951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50593E-B451-6193-6C10-8E437B534847}"/>
              </a:ext>
            </a:extLst>
          </p:cNvPr>
          <p:cNvSpPr txBox="1">
            <a:spLocks/>
          </p:cNvSpPr>
          <p:nvPr/>
        </p:nvSpPr>
        <p:spPr>
          <a:xfrm>
            <a:off x="593890" y="4315147"/>
            <a:ext cx="8877772" cy="2362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for: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Stage 1 - 2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804B79-4EAA-7143-D22F-246D64B06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63" y="6261688"/>
            <a:ext cx="966641" cy="415656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75FE01A-8055-65D0-3453-A3EA9A9AA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44" y="6261689"/>
            <a:ext cx="775981" cy="415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890A0-3428-1636-ACA9-2DFACC2942C9}"/>
              </a:ext>
            </a:extLst>
          </p:cNvPr>
          <p:cNvSpPr txBox="1"/>
          <p:nvPr/>
        </p:nvSpPr>
        <p:spPr>
          <a:xfrm>
            <a:off x="12525153" y="-19989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3C0D58-0BA1-26C1-2699-2795D59037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B8FE"/>
          </a:solidFill>
          <a:ln>
            <a:noFill/>
          </a:ln>
          <a:effectLst>
            <a:outerShdw blurRad="50800" dist="50800" dir="5400000" algn="ctr" rotWithShape="0">
              <a:srgbClr val="40B8FE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3B811-BB71-C492-C364-22CF86EA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76" y="-162589"/>
            <a:ext cx="14433871" cy="7183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9D0BA7-2C6A-48F3-C4EC-29F64D08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80" y="1715419"/>
            <a:ext cx="4645163" cy="183673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importance of recycling and reducing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6AAC-0B4E-6DE6-DD64-C14E77F4A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80" y="3974046"/>
            <a:ext cx="4668253" cy="2751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recycle?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happens to the Earth if we don’t recycle?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46CCA-EC52-DF0B-0DEA-4D952689375D}"/>
              </a:ext>
            </a:extLst>
          </p:cNvPr>
          <p:cNvSpPr txBox="1"/>
          <p:nvPr/>
        </p:nvSpPr>
        <p:spPr>
          <a:xfrm>
            <a:off x="657680" y="1305863"/>
            <a:ext cx="382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Let’s discuss…</a:t>
            </a:r>
          </a:p>
        </p:txBody>
      </p:sp>
      <p:pic>
        <p:nvPicPr>
          <p:cNvPr id="11" name="Picture 10" descr="A cartoon of a planet earth&#10;&#10;Description automatically generated">
            <a:extLst>
              <a:ext uri="{FF2B5EF4-FFF2-40B4-BE49-F238E27FC236}">
                <a16:creationId xmlns:a16="http://schemas.microsoft.com/office/drawing/2014/main" id="{874612C7-CC2E-977C-D2B0-F4245942F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60">
            <a:off x="5714271" y="556075"/>
            <a:ext cx="8538370" cy="64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B5886-1A90-51ED-787E-C18EBAF2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236751-B582-8EE2-DBC0-63ED35A07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t="1" r="4320" b="3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5709A0-2624-5E26-E273-A4093BEEEBCF}"/>
              </a:ext>
            </a:extLst>
          </p:cNvPr>
          <p:cNvSpPr/>
          <p:nvPr/>
        </p:nvSpPr>
        <p:spPr>
          <a:xfrm>
            <a:off x="639389" y="605960"/>
            <a:ext cx="6115835" cy="563978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843C-D167-3098-DBED-37E3BF69A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588" y="1017562"/>
            <a:ext cx="5392361" cy="15707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7DB552"/>
                </a:solidFill>
                <a:latin typeface="Arial Rounded MT Bold" panose="020F0704030504030204" pitchFamily="34" charset="0"/>
              </a:rPr>
              <a:t>There are many benefits of recycling, such as: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37084-1D28-9FCF-9BA1-18CFBFB07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3706" y="1523999"/>
            <a:ext cx="4183785" cy="4183785"/>
          </a:xfrm>
          <a:prstGeom prst="rect">
            <a:avLst/>
          </a:prstGeom>
          <a:effectLst>
            <a:outerShdw blurRad="548734" dist="50800" dir="5400000" algn="ctr" rotWithShape="0">
              <a:srgbClr val="000000">
                <a:alpha val="32446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0E30C2-D117-A731-ADE9-EE777AD7B167}"/>
              </a:ext>
            </a:extLst>
          </p:cNvPr>
          <p:cNvSpPr txBox="1"/>
          <p:nvPr/>
        </p:nvSpPr>
        <p:spPr>
          <a:xfrm>
            <a:off x="1065589" y="2388093"/>
            <a:ext cx="5030411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Reducing the amount of waste put in the black bin.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Saving energy and resources.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Protecting wildlife and the environment.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solidFill>
                <a:srgbClr val="7DB5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D0F2794D-29B7-AF06-1DB6-89C4E35E7CD8}"/>
              </a:ext>
            </a:extLst>
          </p:cNvPr>
          <p:cNvSpPr/>
          <p:nvPr/>
        </p:nvSpPr>
        <p:spPr>
          <a:xfrm>
            <a:off x="973346" y="5198651"/>
            <a:ext cx="5392359" cy="693138"/>
          </a:xfrm>
          <a:prstGeom prst="roundRect">
            <a:avLst>
              <a:gd name="adj" fmla="val 36495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Click for answers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362A1-47F9-4C4F-553B-CAF19F3A73A0}"/>
              </a:ext>
            </a:extLst>
          </p:cNvPr>
          <p:cNvSpPr txBox="1"/>
          <p:nvPr/>
        </p:nvSpPr>
        <p:spPr>
          <a:xfrm>
            <a:off x="1085424" y="4495561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7DB552"/>
                </a:solidFill>
                <a:latin typeface="Arial Rounded MT Bold"/>
                <a:cs typeface="Arial"/>
              </a:rPr>
              <a:t>Can you remember what the 3 Rs are?</a:t>
            </a:r>
          </a:p>
        </p:txBody>
      </p:sp>
    </p:spTree>
    <p:extLst>
      <p:ext uri="{BB962C8B-B14F-4D97-AF65-F5344CB8AC3E}">
        <p14:creationId xmlns:p14="http://schemas.microsoft.com/office/powerpoint/2010/main" val="18369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4FAC5AF-1CF9-B394-A5C3-C5AC0162B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t="1" r="4320" b="3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79C0F6D-04D7-7C4F-730A-31434CCDB613}"/>
              </a:ext>
            </a:extLst>
          </p:cNvPr>
          <p:cNvSpPr/>
          <p:nvPr/>
        </p:nvSpPr>
        <p:spPr>
          <a:xfrm>
            <a:off x="639389" y="605960"/>
            <a:ext cx="6462869" cy="563978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1CE2-7F36-0076-2D2E-B0F60E19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746" y="1070767"/>
            <a:ext cx="5500522" cy="135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The 3 Rs</a:t>
            </a:r>
          </a:p>
          <a:p>
            <a:pPr marL="0" indent="0">
              <a:buNone/>
            </a:pPr>
            <a:endParaRPr lang="en-GB" sz="6600" b="1" dirty="0"/>
          </a:p>
          <a:p>
            <a:pPr marL="0" indent="0">
              <a:buNone/>
            </a:pPr>
            <a:endParaRPr lang="en-GB" sz="6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27B34-4333-0521-3CE2-E67B894F1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8824" y="1904159"/>
            <a:ext cx="3803626" cy="3803626"/>
          </a:xfrm>
          <a:prstGeom prst="rect">
            <a:avLst/>
          </a:prstGeom>
          <a:effectLst>
            <a:outerShdw blurRad="548734" dist="50800" dir="5400000" algn="ctr" rotWithShape="0">
              <a:srgbClr val="000000">
                <a:alpha val="32446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C7D01-D406-4D4F-300C-AA47DEB2B1FD}"/>
              </a:ext>
            </a:extLst>
          </p:cNvPr>
          <p:cNvSpPr txBox="1"/>
          <p:nvPr/>
        </p:nvSpPr>
        <p:spPr>
          <a:xfrm>
            <a:off x="1125746" y="4849284"/>
            <a:ext cx="6621677" cy="9379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7DB55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Recycle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Turn rubbish into new items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6EFA10-6C97-7FE6-A0EF-D420081212A5}"/>
              </a:ext>
            </a:extLst>
          </p:cNvPr>
          <p:cNvSpPr txBox="1"/>
          <p:nvPr/>
        </p:nvSpPr>
        <p:spPr>
          <a:xfrm>
            <a:off x="1125746" y="3551322"/>
            <a:ext cx="6621677" cy="8709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Reuse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Use things again before throwing them away.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FAC2A-901C-C465-D1B9-1D30CFF439C5}"/>
              </a:ext>
            </a:extLst>
          </p:cNvPr>
          <p:cNvSpPr txBox="1"/>
          <p:nvPr/>
        </p:nvSpPr>
        <p:spPr>
          <a:xfrm>
            <a:off x="1125746" y="2222344"/>
            <a:ext cx="6621677" cy="938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Reduce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For example,</a:t>
            </a:r>
            <a:r>
              <a:rPr lang="en-US" sz="2000" dirty="0"/>
              <a:t> </a:t>
            </a:r>
            <a:r>
              <a:rPr lang="en-US" sz="2000" dirty="0">
                <a:latin typeface="Arial"/>
                <a:cs typeface="Arial"/>
              </a:rPr>
              <a:t>using less plastic and packaging. </a:t>
            </a:r>
            <a:r>
              <a:rPr lang="en-US" sz="2400" dirty="0"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44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EEF1572-7068-B0C9-D44F-7A9302EDC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794" r="6742" b="931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6C241-3391-F7CC-0D96-7C6B80E2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2" y="3543377"/>
            <a:ext cx="12344400" cy="28754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6C19B-F1EF-1532-6C39-F7E7E5050099}"/>
              </a:ext>
            </a:extLst>
          </p:cNvPr>
          <p:cNvSpPr/>
          <p:nvPr/>
        </p:nvSpPr>
        <p:spPr>
          <a:xfrm>
            <a:off x="0" y="5510622"/>
            <a:ext cx="12192000" cy="1347378"/>
          </a:xfrm>
          <a:prstGeom prst="rect">
            <a:avLst/>
          </a:prstGeom>
          <a:solidFill>
            <a:srgbClr val="7BCFFD"/>
          </a:solidFill>
          <a:ln>
            <a:noFill/>
          </a:ln>
          <a:effectLst>
            <a:outerShdw sx="1000" sy="1000" algn="ctr" rotWithShape="0">
              <a:srgbClr val="40B8FE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4F42D-9926-9D7A-5BA3-A41E2757F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48" y="492036"/>
            <a:ext cx="9738704" cy="5964956"/>
          </a:xfrm>
          <a:prstGeom prst="rect">
            <a:avLst/>
          </a:prstGeom>
          <a:effectLst>
            <a:outerShdw blurRad="424365" dir="5400000" algn="ctr" rotWithShape="0">
              <a:srgbClr val="000000">
                <a:alpha val="59659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CA4FBA-69C4-76CC-184E-B1995260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70" y="13549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rial Rounded MT Bold"/>
              </a:rPr>
              <a:t>Activity Time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sz="5300" dirty="0">
                <a:solidFill>
                  <a:schemeClr val="bg1"/>
                </a:solidFill>
                <a:latin typeface="Arial Rounded MT Bold"/>
              </a:rPr>
              <a:t>Recycled </a:t>
            </a:r>
            <a:br>
              <a:rPr lang="en-GB" sz="5300" dirty="0">
                <a:latin typeface="Arial Rounded MT Bold" panose="020F0704030504030204" pitchFamily="34" charset="0"/>
              </a:rPr>
            </a:br>
            <a:r>
              <a:rPr lang="en-GB" sz="5300" dirty="0">
                <a:solidFill>
                  <a:schemeClr val="bg1"/>
                </a:solidFill>
                <a:latin typeface="Arial Rounded MT Bold"/>
              </a:rPr>
              <a:t>city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A595-678F-96B3-3726-E8CB8CA1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967" y="3928089"/>
            <a:ext cx="6594195" cy="24785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waste materials we separated earlier, create your favourite landmark from the city.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share the pieces you have created with the class and talk about what recyclable items you have used.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GB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5FC50-3759-5295-74AE-E76CD83119B8}"/>
              </a:ext>
            </a:extLst>
          </p:cNvPr>
          <p:cNvSpPr txBox="1"/>
          <p:nvPr/>
        </p:nvSpPr>
        <p:spPr>
          <a:xfrm>
            <a:off x="3081865" y="5765147"/>
            <a:ext cx="601044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b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Deep, Hull Minster, Humber Bridge, MKM stadium…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9441A-75F1-1A39-33B8-990037D679DA}"/>
              </a:ext>
            </a:extLst>
          </p:cNvPr>
          <p:cNvSpPr txBox="1"/>
          <p:nvPr/>
        </p:nvSpPr>
        <p:spPr>
          <a:xfrm>
            <a:off x="3081865" y="6384243"/>
            <a:ext cx="60104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worksheet available to be done as homework</a:t>
            </a:r>
          </a:p>
        </p:txBody>
      </p:sp>
    </p:spTree>
    <p:extLst>
      <p:ext uri="{BB962C8B-B14F-4D97-AF65-F5344CB8AC3E}">
        <p14:creationId xmlns:p14="http://schemas.microsoft.com/office/powerpoint/2010/main" val="7150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FEB3D-15B0-629E-068D-D6683D5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person washing his hands&#10;&#10;Description automatically generated">
            <a:extLst>
              <a:ext uri="{FF2B5EF4-FFF2-40B4-BE49-F238E27FC236}">
                <a16:creationId xmlns:a16="http://schemas.microsoft.com/office/drawing/2014/main" id="{40EE4367-D6CF-F6A2-60B5-21C8304A5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499" cy="686671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D3EC5C-0B39-BDB6-83EA-C4A35A4FA2E1}"/>
              </a:ext>
            </a:extLst>
          </p:cNvPr>
          <p:cNvSpPr/>
          <p:nvPr/>
        </p:nvSpPr>
        <p:spPr>
          <a:xfrm>
            <a:off x="497911" y="416226"/>
            <a:ext cx="5157822" cy="6006561"/>
          </a:xfrm>
          <a:prstGeom prst="roundRect">
            <a:avLst>
              <a:gd name="adj" fmla="val 10333"/>
            </a:avLst>
          </a:prstGeom>
          <a:solidFill>
            <a:schemeClr val="bg1"/>
          </a:solidFill>
          <a:ln>
            <a:noFill/>
          </a:ln>
          <a:effectLst>
            <a:outerShdw blurRad="413629" sx="101786" sy="101786" algn="ctr" rotWithShape="0">
              <a:schemeClr val="tx1">
                <a:lumMod val="75000"/>
                <a:lumOff val="25000"/>
                <a:alpha val="3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3A9DC6C-EC3F-B0DC-355B-D6247C63954B}"/>
              </a:ext>
            </a:extLst>
          </p:cNvPr>
          <p:cNvSpPr/>
          <p:nvPr/>
        </p:nvSpPr>
        <p:spPr>
          <a:xfrm>
            <a:off x="864296" y="5098093"/>
            <a:ext cx="4385037" cy="989556"/>
          </a:xfrm>
          <a:prstGeom prst="roundRect">
            <a:avLst/>
          </a:prstGeom>
          <a:solidFill>
            <a:srgbClr val="40B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33255-0184-F88C-5B69-836DA409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8" y="63991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0B8FE"/>
                </a:solidFill>
                <a:latin typeface="Arial Rounded MT Bold" panose="020F0704030504030204" pitchFamily="34" charset="0"/>
              </a:rPr>
              <a:t>Let’s recap…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5B71A-7A1C-FDDA-F342-60459FCF2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098" y="1759670"/>
            <a:ext cx="4195235" cy="315574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latin typeface="Arial"/>
                <a:cs typeface="Arial"/>
              </a:rPr>
              <a:t>Items that have waste such as food on them can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lang="en-GB" b="1" dirty="0">
                <a:latin typeface="Arial"/>
                <a:cs typeface="Arial"/>
              </a:rPr>
              <a:t>be recycled – this is called </a:t>
            </a:r>
            <a:r>
              <a:rPr lang="en-GB" b="1" dirty="0">
                <a:solidFill>
                  <a:srgbClr val="40B8FE"/>
                </a:solidFill>
                <a:latin typeface="Arial"/>
                <a:cs typeface="Arial"/>
              </a:rPr>
              <a:t>contamination.</a:t>
            </a:r>
          </a:p>
          <a:p>
            <a:pPr marL="0" indent="0">
              <a:lnSpc>
                <a:spcPct val="110000"/>
              </a:lnSpc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be able to recycle the items, any food waste needs to be washed off, and the items need to be clean.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7B419-F433-66B8-65E9-4854576D63FD}"/>
              </a:ext>
            </a:extLst>
          </p:cNvPr>
          <p:cNvSpPr txBox="1"/>
          <p:nvPr/>
        </p:nvSpPr>
        <p:spPr>
          <a:xfrm>
            <a:off x="1369453" y="5359345"/>
            <a:ext cx="6106438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them a whoosh!</a:t>
            </a:r>
          </a:p>
        </p:txBody>
      </p:sp>
    </p:spTree>
    <p:extLst>
      <p:ext uri="{BB962C8B-B14F-4D97-AF65-F5344CB8AC3E}">
        <p14:creationId xmlns:p14="http://schemas.microsoft.com/office/powerpoint/2010/main" val="10375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1140-614C-474E-B9D2-AA66FDB1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30E1D0-6554-94A9-C78F-C3B0EC6C5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t="4771" b="9223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5868AF-158F-4CA5-761D-30FAF07427DB}"/>
              </a:ext>
            </a:extLst>
          </p:cNvPr>
          <p:cNvSpPr/>
          <p:nvPr/>
        </p:nvSpPr>
        <p:spPr>
          <a:xfrm>
            <a:off x="497911" y="416226"/>
            <a:ext cx="5157822" cy="6006561"/>
          </a:xfrm>
          <a:prstGeom prst="roundRect">
            <a:avLst>
              <a:gd name="adj" fmla="val 10333"/>
            </a:avLst>
          </a:prstGeom>
          <a:solidFill>
            <a:schemeClr val="bg1"/>
          </a:solidFill>
          <a:ln>
            <a:noFill/>
          </a:ln>
          <a:effectLst>
            <a:outerShdw blurRad="464105" sx="103000" sy="103000" algn="ctr" rotWithShape="0">
              <a:schemeClr val="tx1">
                <a:lumMod val="75000"/>
                <a:lumOff val="25000"/>
                <a:alpha val="38101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E63CE5E-8F8B-32C5-832E-357D7EA206DC}"/>
              </a:ext>
            </a:extLst>
          </p:cNvPr>
          <p:cNvSpPr/>
          <p:nvPr/>
        </p:nvSpPr>
        <p:spPr>
          <a:xfrm>
            <a:off x="864296" y="5098093"/>
            <a:ext cx="4385037" cy="989556"/>
          </a:xfrm>
          <a:prstGeom prst="roundRect">
            <a:avLst/>
          </a:prstGeom>
          <a:solidFill>
            <a:srgbClr val="40B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artoon of a blue trash can&#10;&#10;Description automatically generated">
            <a:extLst>
              <a:ext uri="{FF2B5EF4-FFF2-40B4-BE49-F238E27FC236}">
                <a16:creationId xmlns:a16="http://schemas.microsoft.com/office/drawing/2014/main" id="{60997F27-1996-C1CA-AC25-508C1EB71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48" y="862177"/>
            <a:ext cx="3961320" cy="5560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D8DC5-2ABF-4F81-6480-B26E1A9E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83" y="65473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0B8FE"/>
                </a:solidFill>
                <a:latin typeface="Arial Rounded MT Bold" panose="020F0704030504030204" pitchFamily="34" charset="0"/>
              </a:rPr>
              <a:t>Let’s recap…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F0D52-D265-EBC3-ED14-C8E7D573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47" y="1870537"/>
            <a:ext cx="4169379" cy="4662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Once these items have been cleaned, they can then be recycled correctly!</a:t>
            </a:r>
          </a:p>
          <a:p>
            <a:pPr marL="0" indent="0">
              <a:buNone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Any items that aren’t recycled correctly can cause harm to wildlife, the environment and even ourselves!</a:t>
            </a:r>
          </a:p>
          <a:p>
            <a:pPr marL="0" indent="0">
              <a:buNone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E21C80-872B-2758-658A-45064A739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7369">
            <a:off x="7672845" y="328717"/>
            <a:ext cx="1382368" cy="15196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8CCD4E-11B5-AFC2-B505-C9D21AAC79C4}"/>
              </a:ext>
            </a:extLst>
          </p:cNvPr>
          <p:cNvSpPr txBox="1"/>
          <p:nvPr/>
        </p:nvSpPr>
        <p:spPr>
          <a:xfrm>
            <a:off x="954554" y="5257179"/>
            <a:ext cx="4265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Tip: Check the labels to see if all parts of an item can be recycled too!</a:t>
            </a:r>
          </a:p>
        </p:txBody>
      </p:sp>
    </p:spTree>
    <p:extLst>
      <p:ext uri="{BB962C8B-B14F-4D97-AF65-F5344CB8AC3E}">
        <p14:creationId xmlns:p14="http://schemas.microsoft.com/office/powerpoint/2010/main" val="29138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D0A71-F63E-0E74-3A38-6851B7D32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0855B7-09A9-46E4-204E-7E6F50695078}"/>
              </a:ext>
            </a:extLst>
          </p:cNvPr>
          <p:cNvSpPr/>
          <p:nvPr/>
        </p:nvSpPr>
        <p:spPr>
          <a:xfrm>
            <a:off x="647700" y="5062675"/>
            <a:ext cx="10848475" cy="584775"/>
          </a:xfrm>
          <a:prstGeom prst="roundRect">
            <a:avLst/>
          </a:prstGeom>
          <a:solidFill>
            <a:schemeClr val="bg1">
              <a:alpha val="6656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8DFA8-6BC9-4BC6-89B9-A35B3721E1C7}"/>
              </a:ext>
            </a:extLst>
          </p:cNvPr>
          <p:cNvSpPr/>
          <p:nvPr/>
        </p:nvSpPr>
        <p:spPr>
          <a:xfrm>
            <a:off x="647700" y="5062675"/>
            <a:ext cx="2453367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920E3-4A5C-9B2A-1EF2-23A408321BD3}"/>
              </a:ext>
            </a:extLst>
          </p:cNvPr>
          <p:cNvSpPr txBox="1"/>
          <p:nvPr/>
        </p:nvSpPr>
        <p:spPr>
          <a:xfrm>
            <a:off x="695825" y="5062675"/>
            <a:ext cx="2453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E6626"/>
                </a:solidFill>
                <a:latin typeface="Arial Rounded MT Bold" panose="020F0704030504030204" pitchFamily="34" charset="77"/>
              </a:rPr>
              <a:t>Exit Ticket: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41230-5DF1-16D3-CEC7-24E2D17145EC}"/>
              </a:ext>
            </a:extLst>
          </p:cNvPr>
          <p:cNvSpPr txBox="1"/>
          <p:nvPr/>
        </p:nvSpPr>
        <p:spPr>
          <a:xfrm>
            <a:off x="3133151" y="5105673"/>
            <a:ext cx="87371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DB552"/>
                </a:solidFill>
                <a:latin typeface="Arial Rounded MT Bold" panose="020F0704030504030204" pitchFamily="34" charset="0"/>
              </a:rPr>
              <a:t> Be ready to share your answer when you leave the classroom</a:t>
            </a:r>
            <a:r>
              <a:rPr lang="en-GB" sz="2400" dirty="0">
                <a:solidFill>
                  <a:srgbClr val="7DB552"/>
                </a:solidFill>
                <a:latin typeface="Arial Rounded MT Bold" panose="020F0704030504030204" pitchFamily="34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 </a:t>
            </a:r>
            <a:endParaRPr lang="en-GB" sz="2200" dirty="0">
              <a:solidFill>
                <a:srgbClr val="7DB552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4E7C85E-F262-FF58-B8FA-5047020E268C}"/>
              </a:ext>
            </a:extLst>
          </p:cNvPr>
          <p:cNvSpPr/>
          <p:nvPr/>
        </p:nvSpPr>
        <p:spPr>
          <a:xfrm rot="11074569">
            <a:off x="2451993" y="720260"/>
            <a:ext cx="4650085" cy="3320201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EF14EEB-D771-833F-746E-FA19A5BEF0AA}"/>
              </a:ext>
            </a:extLst>
          </p:cNvPr>
          <p:cNvSpPr/>
          <p:nvPr/>
        </p:nvSpPr>
        <p:spPr>
          <a:xfrm rot="11384147">
            <a:off x="4889397" y="706108"/>
            <a:ext cx="4650085" cy="3320201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F635-5B2D-5355-E932-9BE9253F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162" y="1372660"/>
            <a:ext cx="5543550" cy="22743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40B8FE"/>
                </a:solidFill>
                <a:latin typeface="Arial Rounded MT Bold" panose="020F0704030504030204" pitchFamily="34" charset="0"/>
              </a:rPr>
              <a:t>What’s one thing you learned today about recycling and sorting waste?</a:t>
            </a:r>
            <a:endParaRPr lang="en-GB" sz="4800" b="1" dirty="0">
              <a:solidFill>
                <a:srgbClr val="40B8FE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800" b="1" dirty="0">
              <a:solidFill>
                <a:srgbClr val="40B8FE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40B8FE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40B8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E5F08-08C7-491A-2B30-2C37C27F4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361201-86BB-6102-35EB-DEADB1796B7F}"/>
              </a:ext>
            </a:extLst>
          </p:cNvPr>
          <p:cNvSpPr/>
          <p:nvPr/>
        </p:nvSpPr>
        <p:spPr>
          <a:xfrm>
            <a:off x="807108" y="3913884"/>
            <a:ext cx="10577783" cy="2302103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23D86-EB97-71D5-8164-981FE154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5" y="260985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5329-4827-F8BD-E7E9-B66BE98E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4841981"/>
            <a:ext cx="10515600" cy="3420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kern="100" dirty="0">
                <a:latin typeface="Arial"/>
                <a:ea typeface="Aptos" panose="020B0004020202020204" pitchFamily="34" charset="0"/>
                <a:cs typeface="Arial"/>
              </a:rPr>
              <a:t>Understand the importance of the 3 Rs and their role in protecting the environment.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Understand what waste contamination is, why it is important to separate waste and how to do it correctly.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Identify simple ways you can reduce, reuse, and recycle at home and school.</a:t>
            </a:r>
          </a:p>
          <a:p>
            <a:pPr marL="0" indent="0">
              <a:buNone/>
            </a:pPr>
            <a:endParaRPr lang="en-GB" sz="2000" dirty="0">
              <a:latin typeface="Arial Rounded MT Bold" panose="020F070403050403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5ADE9-7361-540E-3447-4C17CAE79802}"/>
              </a:ext>
            </a:extLst>
          </p:cNvPr>
          <p:cNvSpPr txBox="1"/>
          <p:nvPr/>
        </p:nvSpPr>
        <p:spPr>
          <a:xfrm>
            <a:off x="1136395" y="4230912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By the end of this lesson, </a:t>
            </a:r>
            <a:r>
              <a:rPr lang="en-US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you</a:t>
            </a:r>
            <a:r>
              <a:rPr lang="en-US" sz="1800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 will:</a:t>
            </a:r>
          </a:p>
        </p:txBody>
      </p:sp>
    </p:spTree>
    <p:extLst>
      <p:ext uri="{BB962C8B-B14F-4D97-AF65-F5344CB8AC3E}">
        <p14:creationId xmlns:p14="http://schemas.microsoft.com/office/powerpoint/2010/main" val="479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52FBED-8BD9-F1D3-DFFD-1AFB9595C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3778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422C5DA-E27E-3AFD-EE09-F06C5729A70E}"/>
              </a:ext>
            </a:extLst>
          </p:cNvPr>
          <p:cNvSpPr/>
          <p:nvPr/>
        </p:nvSpPr>
        <p:spPr>
          <a:xfrm>
            <a:off x="612731" y="642014"/>
            <a:ext cx="5387236" cy="5573974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A447E-CA25-7B07-7F7E-167C62A2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34" y="110466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0B8FE"/>
                </a:solidFill>
                <a:latin typeface="Arial Rounded MT Bold"/>
              </a:rPr>
              <a:t>An introduction </a:t>
            </a:r>
            <a:br>
              <a:rPr lang="en-GB" b="1" dirty="0">
                <a:latin typeface="Arial Rounded MT Bold" panose="020F0704030504030204" pitchFamily="34" charset="77"/>
              </a:rPr>
            </a:br>
            <a:r>
              <a:rPr lang="en-GB" b="1" dirty="0">
                <a:solidFill>
                  <a:srgbClr val="40B8FE"/>
                </a:solidFill>
                <a:latin typeface="Arial Rounded MT Bold"/>
              </a:rPr>
              <a:t>to recycling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77C26D-F722-D2B3-E1FA-F1A436AF0073}"/>
              </a:ext>
            </a:extLst>
          </p:cNvPr>
          <p:cNvSpPr/>
          <p:nvPr/>
        </p:nvSpPr>
        <p:spPr>
          <a:xfrm>
            <a:off x="999881" y="5201587"/>
            <a:ext cx="4636421" cy="646995"/>
          </a:xfrm>
          <a:prstGeom prst="roundRect">
            <a:avLst>
              <a:gd name="adj" fmla="val 37519"/>
            </a:avLst>
          </a:prstGeom>
          <a:solidFill>
            <a:srgbClr val="40B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86904-DF51-3D5E-076C-2CC44A903694}"/>
              </a:ext>
            </a:extLst>
          </p:cNvPr>
          <p:cNvSpPr txBox="1"/>
          <p:nvPr/>
        </p:nvSpPr>
        <p:spPr>
          <a:xfrm>
            <a:off x="1803171" y="5308985"/>
            <a:ext cx="3923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Click for answers…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15ED9-D5BC-1EAB-92DD-A9306509B2EF}"/>
              </a:ext>
            </a:extLst>
          </p:cNvPr>
          <p:cNvSpPr txBox="1"/>
          <p:nvPr/>
        </p:nvSpPr>
        <p:spPr>
          <a:xfrm rot="20596006">
            <a:off x="6586531" y="601803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D8BE8-C865-E0D1-A67D-E71F4B8DAF09}"/>
              </a:ext>
            </a:extLst>
          </p:cNvPr>
          <p:cNvSpPr txBox="1"/>
          <p:nvPr/>
        </p:nvSpPr>
        <p:spPr>
          <a:xfrm rot="640175">
            <a:off x="11013960" y="269837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9BC59-B050-E34B-823B-6922D404D843}"/>
              </a:ext>
            </a:extLst>
          </p:cNvPr>
          <p:cNvSpPr txBox="1"/>
          <p:nvPr/>
        </p:nvSpPr>
        <p:spPr>
          <a:xfrm rot="640175">
            <a:off x="6629468" y="3254528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BBA4E-1414-F3EC-F3AB-991732D5FA04}"/>
              </a:ext>
            </a:extLst>
          </p:cNvPr>
          <p:cNvSpPr txBox="1"/>
          <p:nvPr/>
        </p:nvSpPr>
        <p:spPr>
          <a:xfrm rot="20596006">
            <a:off x="11042440" y="3460529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1D163-6007-8203-7252-182A4221B3B8}"/>
              </a:ext>
            </a:extLst>
          </p:cNvPr>
          <p:cNvSpPr txBox="1"/>
          <p:nvPr/>
        </p:nvSpPr>
        <p:spPr>
          <a:xfrm>
            <a:off x="612731" y="2936183"/>
            <a:ext cx="4840033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</a:rPr>
              <a:t>What is recycling?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What happens when we put waste in our blue recycling bin?</a:t>
            </a:r>
          </a:p>
        </p:txBody>
      </p:sp>
      <p:pic>
        <p:nvPicPr>
          <p:cNvPr id="9" name="Picture 8" descr="A cartoon of a blue trash can&#10;&#10;Description automatically generated">
            <a:extLst>
              <a:ext uri="{FF2B5EF4-FFF2-40B4-BE49-F238E27FC236}">
                <a16:creationId xmlns:a16="http://schemas.microsoft.com/office/drawing/2014/main" id="{F5EBD7FE-76DD-EC49-977A-073F6C4D7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04" y="649897"/>
            <a:ext cx="3768310" cy="5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  <p:bldP spid="11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55F54-9558-7564-0887-0CE736BBA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22094B8-804D-8E92-20BB-9909A3BD50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8922" b="14740"/>
          <a:stretch/>
        </p:blipFill>
        <p:spPr>
          <a:xfrm>
            <a:off x="0" y="0"/>
            <a:ext cx="12192001" cy="687251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F356D1-C030-7BD8-E1CE-E9EAB26011CD}"/>
              </a:ext>
            </a:extLst>
          </p:cNvPr>
          <p:cNvSpPr/>
          <p:nvPr/>
        </p:nvSpPr>
        <p:spPr>
          <a:xfrm>
            <a:off x="612731" y="642013"/>
            <a:ext cx="5387236" cy="558830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2A1D6-D0AB-54EB-D29D-72763F42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907" y="1157470"/>
            <a:ext cx="4760141" cy="30752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Recycling means turning old things into new things so we don’t have to use as many new resources, and we can help protect our planet.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However, recyclable items can cause contamination if, for example they have food waste in / on them and haven’t been cleaned properly.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100" b="1" dirty="0">
              <a:solidFill>
                <a:srgbClr val="7DB5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100" b="1" dirty="0">
              <a:solidFill>
                <a:srgbClr val="7DB5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100" b="1" dirty="0">
              <a:solidFill>
                <a:srgbClr val="7DB5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cartoon of plastic bottles&#10;&#10;Description automatically generated">
            <a:extLst>
              <a:ext uri="{FF2B5EF4-FFF2-40B4-BE49-F238E27FC236}">
                <a16:creationId xmlns:a16="http://schemas.microsoft.com/office/drawing/2014/main" id="{61564F22-4B62-CCD7-F7E1-5C9A77BBF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84" y="1727200"/>
            <a:ext cx="1701800" cy="1701800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3EB14E87-D209-155A-2B2A-3E81B7681ABF}"/>
              </a:ext>
            </a:extLst>
          </p:cNvPr>
          <p:cNvSpPr/>
          <p:nvPr/>
        </p:nvSpPr>
        <p:spPr>
          <a:xfrm>
            <a:off x="909230" y="4454115"/>
            <a:ext cx="4812819" cy="1467816"/>
          </a:xfrm>
          <a:prstGeom prst="roundRect">
            <a:avLst>
              <a:gd name="adj" fmla="val 15810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een recycle symbol with eyes&#10;&#10;AI-generated content may be incorrect.">
            <a:extLst>
              <a:ext uri="{FF2B5EF4-FFF2-40B4-BE49-F238E27FC236}">
                <a16:creationId xmlns:a16="http://schemas.microsoft.com/office/drawing/2014/main" id="{1303CEA3-0BC1-286B-ED6B-B24CDCB2C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77" y="2739082"/>
            <a:ext cx="1738280" cy="1738280"/>
          </a:xfrm>
          <a:prstGeom prst="rect">
            <a:avLst/>
          </a:prstGeom>
          <a:effectLst>
            <a:outerShdw blurRad="305043" dist="50800" dir="5400000" algn="ctr" rotWithShape="0">
              <a:srgbClr val="000000">
                <a:alpha val="26949"/>
              </a:srgbClr>
            </a:outerShdw>
          </a:effectLst>
        </p:spPr>
      </p:pic>
      <p:pic>
        <p:nvPicPr>
          <p:cNvPr id="12" name="Picture 11" descr="A cartoon of a paper with a face&#10;&#10;AI-generated content may be incorrect.">
            <a:extLst>
              <a:ext uri="{FF2B5EF4-FFF2-40B4-BE49-F238E27FC236}">
                <a16:creationId xmlns:a16="http://schemas.microsoft.com/office/drawing/2014/main" id="{7C260332-5BB0-40F9-B295-1B219123D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025">
            <a:off x="10448519" y="1690642"/>
            <a:ext cx="1279591" cy="1774916"/>
          </a:xfrm>
          <a:prstGeom prst="rect">
            <a:avLst/>
          </a:prstGeom>
          <a:effectLst>
            <a:outerShdw blurRad="357125" dist="50800" dir="5400000" algn="ctr" rotWithShape="0">
              <a:srgbClr val="000000">
                <a:alpha val="34331"/>
              </a:srgbClr>
            </a:outerShdw>
          </a:effectLst>
        </p:spPr>
      </p:pic>
      <p:pic>
        <p:nvPicPr>
          <p:cNvPr id="14" name="Picture 13" descr="A cartoon of cans with faces&#10;&#10;AI-generated content may be incorrect.">
            <a:extLst>
              <a:ext uri="{FF2B5EF4-FFF2-40B4-BE49-F238E27FC236}">
                <a16:creationId xmlns:a16="http://schemas.microsoft.com/office/drawing/2014/main" id="{040619A6-1A57-D8D0-E671-4D1008D25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68" y="4715765"/>
            <a:ext cx="1701887" cy="1514553"/>
          </a:xfrm>
          <a:prstGeom prst="rect">
            <a:avLst/>
          </a:prstGeom>
          <a:effectLst>
            <a:outerShdw blurRad="612800" dist="50800" dir="5400000" sx="71260" sy="71260" algn="ctr" rotWithShape="0">
              <a:srgbClr val="000000">
                <a:alpha val="3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133B4-D438-221B-1A7C-481668FF3B3F}"/>
              </a:ext>
            </a:extLst>
          </p:cNvPr>
          <p:cNvSpPr txBox="1"/>
          <p:nvPr/>
        </p:nvSpPr>
        <p:spPr>
          <a:xfrm>
            <a:off x="1169407" y="4684867"/>
            <a:ext cx="4273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see a tin or container that has some food on it, give it a quick whoosh with some water to clean it!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artoon of a brown bag&#10;&#10;Description automatically generated">
            <a:extLst>
              <a:ext uri="{FF2B5EF4-FFF2-40B4-BE49-F238E27FC236}">
                <a16:creationId xmlns:a16="http://schemas.microsoft.com/office/drawing/2014/main" id="{1181E75F-8A1E-349F-2D11-43C6F884B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52" y="3941644"/>
            <a:ext cx="1738279" cy="2323121"/>
          </a:xfrm>
          <a:prstGeom prst="rect">
            <a:avLst/>
          </a:prstGeom>
          <a:effectLst>
            <a:outerShdw blurRad="191363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5" name="Picture 14" descr="A couple of cartoon objects with eyes and a black background&#10;&#10;Description automatically generated">
            <a:extLst>
              <a:ext uri="{FF2B5EF4-FFF2-40B4-BE49-F238E27FC236}">
                <a16:creationId xmlns:a16="http://schemas.microsoft.com/office/drawing/2014/main" id="{2F699FE6-2704-657B-A454-F56D5CD011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58" y="464456"/>
            <a:ext cx="1345300" cy="1849787"/>
          </a:xfrm>
          <a:prstGeom prst="rect">
            <a:avLst/>
          </a:prstGeom>
          <a:effectLst>
            <a:outerShdw blurRad="709466" dist="50800" dir="54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5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6C5BE1-100F-615B-38BA-5CE669AAE1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8922" b="14740"/>
          <a:stretch/>
        </p:blipFill>
        <p:spPr>
          <a:xfrm>
            <a:off x="0" y="0"/>
            <a:ext cx="12192001" cy="687251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A0E3DD-0937-EE5B-416D-29D51183B2EB}"/>
              </a:ext>
            </a:extLst>
          </p:cNvPr>
          <p:cNvSpPr/>
          <p:nvPr/>
        </p:nvSpPr>
        <p:spPr>
          <a:xfrm>
            <a:off x="5601299" y="531328"/>
            <a:ext cx="6089729" cy="5795343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918A9-7AAB-820E-3BD4-E3B0F432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883948"/>
            <a:ext cx="5365536" cy="105368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40B8FE"/>
                </a:solidFill>
                <a:latin typeface="Arial Rounded MT Bold" panose="020F0704030504030204" pitchFamily="34" charset="0"/>
              </a:rPr>
              <a:t>Watch the video on the next slide and take note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DE09D-52D5-7837-5EA0-B467768B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2058277"/>
            <a:ext cx="54673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What items can be recycled?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latin typeface="Arial"/>
                <a:cs typeface="Arial"/>
              </a:rPr>
              <a:t>Why should we recycle these items?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should we check for when recycling items?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Where does food waste go?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artoon of a blue trash can&#10;&#10;Description automatically generated">
            <a:extLst>
              <a:ext uri="{FF2B5EF4-FFF2-40B4-BE49-F238E27FC236}">
                <a16:creationId xmlns:a16="http://schemas.microsoft.com/office/drawing/2014/main" id="{013B611E-CF46-3299-59D9-5D886B989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4" y="1056044"/>
            <a:ext cx="3768310" cy="5289677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4D6773-D77A-055F-9BDE-231F43E15D1D}"/>
              </a:ext>
            </a:extLst>
          </p:cNvPr>
          <p:cNvSpPr/>
          <p:nvPr/>
        </p:nvSpPr>
        <p:spPr>
          <a:xfrm>
            <a:off x="5940204" y="5365704"/>
            <a:ext cx="5365536" cy="646995"/>
          </a:xfrm>
          <a:prstGeom prst="roundRect">
            <a:avLst>
              <a:gd name="adj" fmla="val 37519"/>
            </a:avLst>
          </a:prstGeom>
          <a:solidFill>
            <a:srgbClr val="40B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06CB6-6B8C-7D2F-8EAB-FEE2D3F183FE}"/>
              </a:ext>
            </a:extLst>
          </p:cNvPr>
          <p:cNvSpPr txBox="1"/>
          <p:nvPr/>
        </p:nvSpPr>
        <p:spPr>
          <a:xfrm>
            <a:off x="6305550" y="5473102"/>
            <a:ext cx="487536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rial Rounded MT Bold"/>
              </a:rPr>
              <a:t>Once finished, discuss as a class.</a:t>
            </a:r>
            <a:endParaRPr lang="en-GB" sz="2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52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impler Recycling Hull - Recycling and Contamination">
            <a:hlinkClick r:id="" action="ppaction://media"/>
            <a:extLst>
              <a:ext uri="{FF2B5EF4-FFF2-40B4-BE49-F238E27FC236}">
                <a16:creationId xmlns:a16="http://schemas.microsoft.com/office/drawing/2014/main" id="{893ED93D-5383-9297-0659-10D4ECBC7B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73BBD-CCD3-BEE8-E670-AF827B6E7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A61F48-BA68-4CD7-BDE7-3C1B82EE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b="1666"/>
          <a:stretch/>
        </p:blipFill>
        <p:spPr>
          <a:xfrm>
            <a:off x="0" y="0"/>
            <a:ext cx="12207499" cy="6858000"/>
          </a:xfrm>
          <a:prstGeom prst="rect">
            <a:avLst/>
          </a:prstGeom>
        </p:spPr>
      </p:pic>
      <p:pic>
        <p:nvPicPr>
          <p:cNvPr id="13" name="Picture 12" descr="A cartoon of a blue trash can&#10;&#10;Description automatically generated">
            <a:extLst>
              <a:ext uri="{FF2B5EF4-FFF2-40B4-BE49-F238E27FC236}">
                <a16:creationId xmlns:a16="http://schemas.microsoft.com/office/drawing/2014/main" id="{9FBF59D6-C4DD-1872-7FAB-005C93EE4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85" y="986971"/>
            <a:ext cx="3714827" cy="5214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DE9ED-4EC9-35C5-FA6D-3937450E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76" y="4366179"/>
            <a:ext cx="5810953" cy="36764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some of these items are okay to recycle, contamination occurs when </a:t>
            </a: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items are not cleaned properly, making it harder to recycle or not possible at all.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652C1-5519-129D-A3F1-94B07CA12F91}"/>
              </a:ext>
            </a:extLst>
          </p:cNvPr>
          <p:cNvSpPr txBox="1"/>
          <p:nvPr/>
        </p:nvSpPr>
        <p:spPr>
          <a:xfrm>
            <a:off x="634999" y="5957101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for activity…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FEBA94-4740-F1CA-BEEB-EB99E72AC2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877" y="3076920"/>
            <a:ext cx="6232716" cy="1588806"/>
          </a:xfrm>
          <a:prstGeom prst="rect">
            <a:avLst/>
          </a:prstGeom>
          <a:effectLst>
            <a:outerShdw blurRad="309623" dist="50800" dir="5400000" algn="ctr" rotWithShape="0">
              <a:srgbClr val="000000">
                <a:alpha val="22189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front of you, there are some contaminated items. </a:t>
            </a:r>
            <a:br>
              <a:rPr lang="en-GB" sz="3600" b="1" dirty="0">
                <a:latin typeface="Arial Rounded MT Bold" panose="020F0704030504030204" pitchFamily="34" charset="0"/>
              </a:rPr>
            </a:br>
            <a:endParaRPr lang="en-GB" sz="36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0" name="Picture 9" descr="A cartoon of plastic bottles&#10;&#10;Description automatically generated">
            <a:extLst>
              <a:ext uri="{FF2B5EF4-FFF2-40B4-BE49-F238E27FC236}">
                <a16:creationId xmlns:a16="http://schemas.microsoft.com/office/drawing/2014/main" id="{B7626EED-750D-E20F-18AC-C275483F1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15" y="4600091"/>
            <a:ext cx="1701800" cy="1701800"/>
          </a:xfrm>
          <a:prstGeom prst="rect">
            <a:avLst/>
          </a:prstGeom>
          <a:effectLst>
            <a:outerShdw blurRad="407823" dist="50800" dir="5400000" algn="ctr" rotWithShape="0">
              <a:srgbClr val="000000">
                <a:alpha val="28000"/>
              </a:srgbClr>
            </a:outerShdw>
          </a:effectLst>
        </p:spPr>
      </p:pic>
      <p:pic>
        <p:nvPicPr>
          <p:cNvPr id="12" name="Picture 11" descr="A cartoon of a paper with a face&#10;&#10;Description automatically generated">
            <a:extLst>
              <a:ext uri="{FF2B5EF4-FFF2-40B4-BE49-F238E27FC236}">
                <a16:creationId xmlns:a16="http://schemas.microsoft.com/office/drawing/2014/main" id="{A029D4AF-0B0E-6B0D-A56D-BFD7CC0C2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819">
            <a:off x="8582799" y="409109"/>
            <a:ext cx="1091699" cy="1517461"/>
          </a:xfrm>
          <a:prstGeom prst="rect">
            <a:avLst/>
          </a:prstGeom>
          <a:effectLst>
            <a:outerShdw blurRad="508000" dist="50800" dir="5400000" algn="ctr" rotWithShape="0">
              <a:srgbClr val="000000">
                <a:alpha val="32412"/>
              </a:srgbClr>
            </a:outerShdw>
          </a:effectLst>
        </p:spPr>
      </p:pic>
      <p:pic>
        <p:nvPicPr>
          <p:cNvPr id="15" name="Picture 14" descr="A cartoon of cans with faces&#10;&#10;AI-generated content may be incorrect.">
            <a:extLst>
              <a:ext uri="{FF2B5EF4-FFF2-40B4-BE49-F238E27FC236}">
                <a16:creationId xmlns:a16="http://schemas.microsoft.com/office/drawing/2014/main" id="{953826B6-16D3-3B95-318F-68D458F2D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83" y="4920890"/>
            <a:ext cx="1701887" cy="15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person washing his hands&#10;&#10;Description automatically generated">
            <a:extLst>
              <a:ext uri="{FF2B5EF4-FFF2-40B4-BE49-F238E27FC236}">
                <a16:creationId xmlns:a16="http://schemas.microsoft.com/office/drawing/2014/main" id="{3E953DC5-4D8C-AB4B-B3EF-48854B46E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499" cy="6866718"/>
          </a:xfrm>
          <a:prstGeom prst="rect">
            <a:avLst/>
          </a:prstGeom>
        </p:spPr>
      </p:pic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02305F15-4065-581D-B80F-AE5E20AEC714}"/>
              </a:ext>
            </a:extLst>
          </p:cNvPr>
          <p:cNvSpPr/>
          <p:nvPr/>
        </p:nvSpPr>
        <p:spPr>
          <a:xfrm>
            <a:off x="562572" y="537030"/>
            <a:ext cx="4662572" cy="584801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208F8EA-8DB4-E9F9-9DF4-4789347C2BD1}"/>
              </a:ext>
            </a:extLst>
          </p:cNvPr>
          <p:cNvSpPr/>
          <p:nvPr/>
        </p:nvSpPr>
        <p:spPr>
          <a:xfrm>
            <a:off x="823446" y="4804229"/>
            <a:ext cx="4100661" cy="1245732"/>
          </a:xfrm>
          <a:prstGeom prst="roundRect">
            <a:avLst>
              <a:gd name="adj" fmla="val 14444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A9A13-7910-9580-01EA-1FCAE3A4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38" y="1178806"/>
            <a:ext cx="3787477" cy="1499733"/>
          </a:xfrm>
          <a:effectLst>
            <a:outerShdw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en-GB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Sort it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37B32-7C81-9E25-F01A-C4867A23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45" y="2427461"/>
            <a:ext cx="4096042" cy="3009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900" b="1" dirty="0">
                <a:latin typeface="Arial"/>
                <a:cs typeface="Arial"/>
              </a:rPr>
              <a:t>In groups, separate the </a:t>
            </a:r>
            <a:b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b="1" dirty="0">
                <a:latin typeface="Arial"/>
                <a:cs typeface="Arial"/>
              </a:rPr>
              <a:t>items you have in front of you into two different groups – </a:t>
            </a:r>
            <a:r>
              <a:rPr lang="en-GB" sz="1900" b="1" dirty="0">
                <a:solidFill>
                  <a:srgbClr val="00B0F0"/>
                </a:solidFill>
                <a:latin typeface="Arial"/>
                <a:cs typeface="Arial"/>
              </a:rPr>
              <a:t>recyclable</a:t>
            </a:r>
            <a:r>
              <a:rPr lang="en-GB" sz="1900" b="1" dirty="0">
                <a:latin typeface="Arial"/>
                <a:cs typeface="Arial"/>
              </a:rPr>
              <a:t> and </a:t>
            </a:r>
            <a:r>
              <a:rPr lang="en-GB" sz="1900" b="1" dirty="0">
                <a:solidFill>
                  <a:srgbClr val="FF0000"/>
                </a:solidFill>
                <a:latin typeface="Arial"/>
                <a:cs typeface="Arial"/>
              </a:rPr>
              <a:t>non-recyclable.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7B8E6-BEDF-5684-1C0F-61C88A22B4EA}"/>
              </a:ext>
            </a:extLst>
          </p:cNvPr>
          <p:cNvSpPr txBox="1"/>
          <p:nvPr/>
        </p:nvSpPr>
        <p:spPr>
          <a:xfrm>
            <a:off x="968587" y="4977066"/>
            <a:ext cx="3797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are dirty, give it a whoosh! Once clean, add them to the correct bin.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57C20-2562-4FC0-DC94-D07422575DA1}"/>
              </a:ext>
            </a:extLst>
          </p:cNvPr>
          <p:cNvSpPr txBox="1">
            <a:spLocks/>
          </p:cNvSpPr>
          <p:nvPr/>
        </p:nvSpPr>
        <p:spPr>
          <a:xfrm>
            <a:off x="971226" y="658817"/>
            <a:ext cx="3787477" cy="149973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Short Activity</a:t>
            </a:r>
          </a:p>
        </p:txBody>
      </p:sp>
      <p:pic>
        <p:nvPicPr>
          <p:cNvPr id="5" name="Picture 4" descr="A poster with a cartoon image of various objects&#10;&#10;Description automatically generated with medium confidence">
            <a:extLst>
              <a:ext uri="{FF2B5EF4-FFF2-40B4-BE49-F238E27FC236}">
                <a16:creationId xmlns:a16="http://schemas.microsoft.com/office/drawing/2014/main" id="{D1490D52-013F-AB47-30D1-2BB7ACF84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624">
            <a:off x="4544744" y="607714"/>
            <a:ext cx="2178108" cy="1549376"/>
          </a:xfrm>
          <a:prstGeom prst="rect">
            <a:avLst/>
          </a:prstGeom>
          <a:effectLst>
            <a:outerShdw blurRad="130812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78A89A-2447-5E10-7EA5-108701DF3FB4}"/>
              </a:ext>
            </a:extLst>
          </p:cNvPr>
          <p:cNvSpPr txBox="1">
            <a:spLocks/>
          </p:cNvSpPr>
          <p:nvPr/>
        </p:nvSpPr>
        <p:spPr>
          <a:xfrm>
            <a:off x="920426" y="3477333"/>
            <a:ext cx="3978281" cy="149973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400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*alternative worksheet activity if no physical waste items are available. </a:t>
            </a:r>
          </a:p>
        </p:txBody>
      </p:sp>
    </p:spTree>
    <p:extLst>
      <p:ext uri="{BB962C8B-B14F-4D97-AF65-F5344CB8AC3E}">
        <p14:creationId xmlns:p14="http://schemas.microsoft.com/office/powerpoint/2010/main" val="34373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47A4A-51C7-6EC6-A1BF-B7FBA719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D4C76C-65D4-6E37-36B9-FA36D3F8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t="1" r="4320" b="3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4C7379B-2480-3B69-54DF-0422D785817A}"/>
              </a:ext>
            </a:extLst>
          </p:cNvPr>
          <p:cNvSpPr/>
          <p:nvPr/>
        </p:nvSpPr>
        <p:spPr>
          <a:xfrm>
            <a:off x="639389" y="605960"/>
            <a:ext cx="5483269" cy="563978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5320-5E4C-DD56-F77E-99F44B6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47" y="1056026"/>
            <a:ext cx="4680492" cy="545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Let’s discuss…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D78D-E258-782B-3D31-FFE8D6E25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5224" y="1070767"/>
            <a:ext cx="4637018" cy="4637018"/>
          </a:xfrm>
          <a:prstGeom prst="rect">
            <a:avLst/>
          </a:prstGeom>
          <a:effectLst>
            <a:outerShdw blurRad="548734" dist="50800" dir="5400000" algn="ctr" rotWithShape="0">
              <a:srgbClr val="000000">
                <a:alpha val="32446"/>
              </a:srgbClr>
            </a:outerShdw>
          </a:effectLst>
        </p:spPr>
      </p:pic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3CC53682-7D03-4D6A-3912-6B46189CDC6B}"/>
              </a:ext>
            </a:extLst>
          </p:cNvPr>
          <p:cNvSpPr/>
          <p:nvPr/>
        </p:nvSpPr>
        <p:spPr>
          <a:xfrm>
            <a:off x="925046" y="4760687"/>
            <a:ext cx="4906593" cy="1245732"/>
          </a:xfrm>
          <a:prstGeom prst="roundRect">
            <a:avLst>
              <a:gd name="adj" fmla="val 26095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AF768-8E02-17E5-35CB-C0B5BAF33E94}"/>
              </a:ext>
            </a:extLst>
          </p:cNvPr>
          <p:cNvSpPr txBox="1"/>
          <p:nvPr/>
        </p:nvSpPr>
        <p:spPr>
          <a:xfrm>
            <a:off x="1049547" y="1767511"/>
            <a:ext cx="4680492" cy="29546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 have you placed each item in the specific group?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/>
                <a:cs typeface="Arial"/>
              </a:rPr>
              <a:t>If there are any waste items in the incorrect groups or items that are contaminated, discuss why it is incorrect and what would happen to the other items in that bin.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EDC95-BDE0-233C-662D-392318181226}"/>
              </a:ext>
            </a:extLst>
          </p:cNvPr>
          <p:cNvSpPr txBox="1"/>
          <p:nvPr/>
        </p:nvSpPr>
        <p:spPr>
          <a:xfrm>
            <a:off x="1083923" y="4905786"/>
            <a:ext cx="4660630" cy="9694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chemeClr val="bg1"/>
                </a:solidFill>
                <a:latin typeface="Arial Rounded MT Bold"/>
                <a:cs typeface="Arial"/>
              </a:rPr>
              <a:t>Bonus activity – 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do you know which bins the non-recyclable items should go in? the Brown bin or Black bin? Why?</a:t>
            </a:r>
          </a:p>
        </p:txBody>
      </p:sp>
    </p:spTree>
    <p:extLst>
      <p:ext uri="{BB962C8B-B14F-4D97-AF65-F5344CB8AC3E}">
        <p14:creationId xmlns:p14="http://schemas.microsoft.com/office/powerpoint/2010/main" val="125419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9e552-297e-4583-a3fd-e5f28a96cb9c">
      <Terms xmlns="http://schemas.microsoft.com/office/infopath/2007/PartnerControls"/>
    </lcf76f155ced4ddcb4097134ff3c332f>
    <TaxCatchAll xmlns="321bd461-8c91-4634-8508-43f258d78a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6CD72F662264B97504E0CBD72E3CA" ma:contentTypeVersion="18" ma:contentTypeDescription="Create a new document." ma:contentTypeScope="" ma:versionID="779c8f0e32548e8f1ef93b98bb410f6e">
  <xsd:schema xmlns:xsd="http://www.w3.org/2001/XMLSchema" xmlns:xs="http://www.w3.org/2001/XMLSchema" xmlns:p="http://schemas.microsoft.com/office/2006/metadata/properties" xmlns:ns2="dd49e552-297e-4583-a3fd-e5f28a96cb9c" xmlns:ns3="321bd461-8c91-4634-8508-43f258d78a12" targetNamespace="http://schemas.microsoft.com/office/2006/metadata/properties" ma:root="true" ma:fieldsID="40e75a8877999d959767f2b0cfe78a03" ns2:_="" ns3:_="">
    <xsd:import namespace="dd49e552-297e-4583-a3fd-e5f28a96cb9c"/>
    <xsd:import namespace="321bd461-8c91-4634-8508-43f258d78a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9e552-297e-4583-a3fd-e5f28a96c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233691-7fb0-4aba-8bee-994cce3a13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d461-8c91-4634-8508-43f258d78a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0cbc41-00d4-46bd-bca7-e76c4370fb7b}" ma:internalName="TaxCatchAll" ma:showField="CatchAllData" ma:web="321bd461-8c91-4634-8508-43f258d78a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AFD2A7-8BEE-4F9B-85B4-6F57C786F923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321bd461-8c91-4634-8508-43f258d78a12"/>
    <ds:schemaRef ds:uri="dd49e552-297e-4583-a3fd-e5f28a96cb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0F15BA-4845-465E-8DA6-A797A57EF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9e552-297e-4583-a3fd-e5f28a96cb9c"/>
    <ds:schemaRef ds:uri="321bd461-8c91-4634-8508-43f258d78a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0F4D6D-4DAE-4207-8E6F-0EDF63ED1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728</Words>
  <Application>Microsoft Office PowerPoint</Application>
  <PresentationFormat>Widescreen</PresentationFormat>
  <Paragraphs>81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Arial Rounded MT Bold</vt:lpstr>
      <vt:lpstr>Calibri</vt:lpstr>
      <vt:lpstr>Office Theme</vt:lpstr>
      <vt:lpstr>Part 2 Recycling &amp;  Contaminated  Waste</vt:lpstr>
      <vt:lpstr>Learning Objectives:</vt:lpstr>
      <vt:lpstr>An introduction  to recycling</vt:lpstr>
      <vt:lpstr>PowerPoint Presentation</vt:lpstr>
      <vt:lpstr>Watch the video on the next slide and take note of…</vt:lpstr>
      <vt:lpstr>PowerPoint Presentation</vt:lpstr>
      <vt:lpstr>In front of you, there are some contaminated items.  </vt:lpstr>
      <vt:lpstr>Sort it out!</vt:lpstr>
      <vt:lpstr>PowerPoint Presentation</vt:lpstr>
      <vt:lpstr>The importance of recycling and reducing waste</vt:lpstr>
      <vt:lpstr>PowerPoint Presentation</vt:lpstr>
      <vt:lpstr>PowerPoint Presentation</vt:lpstr>
      <vt:lpstr>Activity Time Recycled  city</vt:lpstr>
      <vt:lpstr>Let’s recap…</vt:lpstr>
      <vt:lpstr>Let’s recap…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O'Dwyer</dc:creator>
  <cp:lastModifiedBy>Cheeseman Matthew</cp:lastModifiedBy>
  <cp:revision>43</cp:revision>
  <dcterms:created xsi:type="dcterms:W3CDTF">2025-04-10T08:03:03Z</dcterms:created>
  <dcterms:modified xsi:type="dcterms:W3CDTF">2026-01-26T15:36:31Z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0x010100B606CD72F662264B97504E0CBD72E3CA</vt:lpwstr>
  </property>
  <property fmtid="{D5CDD505-2E9C-101B-9397-08002B2CF9AE}" pid="3" name="MediaServiceImageTags">
    <vt:lpwstr/>
  </property>
  <property fmtid="{D5CDD505-2E9C-101B-9397-08002B2CF9AE}" pid="4" name="MSIP_Label_bdad5af3-eb5c-4559-9375-26974fdd413e_Enabled">
    <vt:lpwstr>true</vt:lpwstr>
  </property>
  <property fmtid="{D5CDD505-2E9C-101B-9397-08002B2CF9AE}" pid="5" name="MSIP_Label_bdad5af3-eb5c-4559-9375-26974fdd413e_SetDate">
    <vt:lpwstr>2026-01-26T15:35:59Z</vt:lpwstr>
  </property>
  <property fmtid="{D5CDD505-2E9C-101B-9397-08002B2CF9AE}" pid="6" name="MSIP_Label_bdad5af3-eb5c-4559-9375-26974fdd413e_Method">
    <vt:lpwstr>Standard</vt:lpwstr>
  </property>
  <property fmtid="{D5CDD505-2E9C-101B-9397-08002B2CF9AE}" pid="7" name="MSIP_Label_bdad5af3-eb5c-4559-9375-26974fdd413e_Name">
    <vt:lpwstr>General</vt:lpwstr>
  </property>
  <property fmtid="{D5CDD505-2E9C-101B-9397-08002B2CF9AE}" pid="8" name="MSIP_Label_bdad5af3-eb5c-4559-9375-26974fdd413e_SiteId">
    <vt:lpwstr>998b793d-d177-4b88-8be1-6fe1f323a70b</vt:lpwstr>
  </property>
  <property fmtid="{D5CDD505-2E9C-101B-9397-08002B2CF9AE}" pid="9" name="MSIP_Label_bdad5af3-eb5c-4559-9375-26974fdd413e_ActionId">
    <vt:lpwstr>6493cb38-b832-4e66-8add-50dcf47b74bb</vt:lpwstr>
  </property>
  <property fmtid="{D5CDD505-2E9C-101B-9397-08002B2CF9AE}" pid="10" name="MSIP_Label_bdad5af3-eb5c-4559-9375-26974fdd413e_ContentBits">
    <vt:lpwstr>3</vt:lpwstr>
  </property>
  <property fmtid="{D5CDD505-2E9C-101B-9397-08002B2CF9AE}" pid="11" name="MSIP_Label_bdad5af3-eb5c-4559-9375-26974fdd413e_Tag">
    <vt:lpwstr>10, 3, 0, 1</vt:lpwstr>
  </property>
  <property fmtid="{D5CDD505-2E9C-101B-9397-08002B2CF9AE}" pid="12" name="ClassificationContentMarkingFooterLocations">
    <vt:lpwstr>Office Theme:10</vt:lpwstr>
  </property>
  <property fmtid="{D5CDD505-2E9C-101B-9397-08002B2CF9AE}" pid="13" name="ClassificationContentMarkingFooterText">
    <vt:lpwstr>OFFICIAL</vt:lpwstr>
  </property>
  <property fmtid="{D5CDD505-2E9C-101B-9397-08002B2CF9AE}" pid="14" name="ClassificationContentMarkingHeaderLocations">
    <vt:lpwstr>Office Theme:9</vt:lpwstr>
  </property>
  <property fmtid="{D5CDD505-2E9C-101B-9397-08002B2CF9AE}" pid="15" name="ClassificationContentMarkingHeaderText">
    <vt:lpwstr>OFFICIAL</vt:lpwstr>
  </property>
</Properties>
</file>